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56" r:id="rId2"/>
    <p:sldId id="327" r:id="rId3"/>
    <p:sldId id="316" r:id="rId4"/>
    <p:sldId id="318" r:id="rId5"/>
    <p:sldId id="317" r:id="rId6"/>
    <p:sldId id="319" r:id="rId7"/>
    <p:sldId id="332" r:id="rId8"/>
    <p:sldId id="330" r:id="rId9"/>
    <p:sldId id="320" r:id="rId10"/>
    <p:sldId id="331" r:id="rId11"/>
    <p:sldId id="303" r:id="rId12"/>
    <p:sldId id="259" r:id="rId13"/>
    <p:sldId id="298" r:id="rId14"/>
    <p:sldId id="299" r:id="rId15"/>
    <p:sldId id="314" r:id="rId16"/>
    <p:sldId id="311" r:id="rId17"/>
    <p:sldId id="312" r:id="rId18"/>
    <p:sldId id="313" r:id="rId19"/>
    <p:sldId id="329" r:id="rId20"/>
    <p:sldId id="309" r:id="rId21"/>
    <p:sldId id="310" r:id="rId22"/>
    <p:sldId id="334" r:id="rId23"/>
    <p:sldId id="335" r:id="rId24"/>
    <p:sldId id="328" r:id="rId25"/>
    <p:sldId id="323" r:id="rId26"/>
    <p:sldId id="324" r:id="rId27"/>
    <p:sldId id="322" r:id="rId28"/>
    <p:sldId id="325" r:id="rId29"/>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2004" y="13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b="1" baseline="0" dirty="0"/>
              <a:t>Average Residential Rates 2016/17</a:t>
            </a:r>
            <a:endParaRPr lang="en-AU"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'Northern Rivers Res. Rates'!$B$1</c:f>
              <c:strCache>
                <c:ptCount val="1"/>
                <c:pt idx="0">
                  <c:v>Average Residential Rate 2016/17 
($)</c:v>
                </c:pt>
              </c:strCache>
            </c:strRef>
          </c:tx>
          <c:spPr>
            <a:solidFill>
              <a:schemeClr val="accent1"/>
            </a:solidFill>
            <a:ln>
              <a:noFill/>
            </a:ln>
            <a:effectLst/>
          </c:spPr>
          <c:invertIfNegative val="0"/>
          <c:dLbls>
            <c:dLbl>
              <c:idx val="0"/>
              <c:layout>
                <c:manualLayout>
                  <c:x val="-3.0864197530864057E-3"/>
                  <c:y val="-0.241318808836925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A9-4CF1-8FE1-24C9CD83B161}"/>
                </c:ext>
              </c:extLst>
            </c:dLbl>
            <c:dLbl>
              <c:idx val="1"/>
              <c:layout>
                <c:manualLayout>
                  <c:x val="-1.5432098765431816E-3"/>
                  <c:y val="-0.252542939480503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A9-4CF1-8FE1-24C9CD83B161}"/>
                </c:ext>
              </c:extLst>
            </c:dLbl>
            <c:dLbl>
              <c:idx val="2"/>
              <c:layout>
                <c:manualLayout>
                  <c:x val="0"/>
                  <c:y val="-0.272185168106765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A9-4CF1-8FE1-24C9CD83B161}"/>
                </c:ext>
              </c:extLst>
            </c:dLbl>
            <c:dLbl>
              <c:idx val="3"/>
              <c:layout>
                <c:manualLayout>
                  <c:x val="-4.6296296296296294E-3"/>
                  <c:y val="-0.277797233428554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A9-4CF1-8FE1-24C9CD83B161}"/>
                </c:ext>
              </c:extLst>
            </c:dLbl>
            <c:dLbl>
              <c:idx val="4"/>
              <c:layout>
                <c:manualLayout>
                  <c:x val="-4.6296296296296294E-3"/>
                  <c:y val="-0.322693756002866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AA9-4CF1-8FE1-24C9CD83B161}"/>
                </c:ext>
              </c:extLst>
            </c:dLbl>
            <c:dLbl>
              <c:idx val="5"/>
              <c:layout>
                <c:manualLayout>
                  <c:x val="-3.0864197530864196E-3"/>
                  <c:y val="-0.325499788663760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A9-4CF1-8FE1-24C9CD83B161}"/>
                </c:ext>
              </c:extLst>
            </c:dLbl>
            <c:dLbl>
              <c:idx val="6"/>
              <c:layout>
                <c:manualLayout>
                  <c:x val="0"/>
                  <c:y val="-0.384426474542544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AA9-4CF1-8FE1-24C9CD83B16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'Northern Rivers Res. Rates'!$A$2:$A$8</c:f>
              <c:strCache>
                <c:ptCount val="7"/>
                <c:pt idx="0">
                  <c:v>Richmond Valley</c:v>
                </c:pt>
                <c:pt idx="1">
                  <c:v>Kyogle</c:v>
                </c:pt>
                <c:pt idx="2">
                  <c:v>Ballina </c:v>
                </c:pt>
                <c:pt idx="3">
                  <c:v>Clarence Valley</c:v>
                </c:pt>
                <c:pt idx="4">
                  <c:v>Byron </c:v>
                </c:pt>
                <c:pt idx="5">
                  <c:v>Lismore </c:v>
                </c:pt>
                <c:pt idx="6">
                  <c:v>Tweed </c:v>
                </c:pt>
              </c:strCache>
            </c:strRef>
          </c:cat>
          <c:val>
            <c:numRef>
              <c:f>'Northern Rivers Res. Rates'!$B$2:$B$8</c:f>
              <c:numCache>
                <c:formatCode>"$"#,##0.00_);[Red]\("$"#,##0.00\)</c:formatCode>
                <c:ptCount val="7"/>
                <c:pt idx="0">
                  <c:v>825.57306590257895</c:v>
                </c:pt>
                <c:pt idx="1">
                  <c:v>846.31288766368004</c:v>
                </c:pt>
                <c:pt idx="2">
                  <c:v>898.39808274470204</c:v>
                </c:pt>
                <c:pt idx="3">
                  <c:v>940.43441567094601</c:v>
                </c:pt>
                <c:pt idx="4">
                  <c:v>1099.0425667166401</c:v>
                </c:pt>
                <c:pt idx="5">
                  <c:v>1150.86234949561</c:v>
                </c:pt>
                <c:pt idx="6">
                  <c:v>1313.1403480240699</c:v>
                </c:pt>
              </c:numCache>
            </c:numRef>
          </c:val>
          <c:extLst>
            <c:ext xmlns:c16="http://schemas.microsoft.com/office/drawing/2014/chart" uri="{C3380CC4-5D6E-409C-BE32-E72D297353CC}">
              <c16:uniqueId val="{00000000-79F3-47D1-8F1F-AABE168E74D7}"/>
            </c:ext>
          </c:extLst>
        </c:ser>
        <c:ser>
          <c:idx val="1"/>
          <c:order val="1"/>
          <c:tx>
            <c:strRef>
              <c:f>'Northern Rivers Res. Rates'!$C$1</c:f>
              <c:strCache>
                <c:ptCount val="1"/>
                <c:pt idx="0">
                  <c:v>State ranking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'Northern Rivers Res. Rates'!$A$2:$A$8</c:f>
              <c:strCache>
                <c:ptCount val="7"/>
                <c:pt idx="0">
                  <c:v>Richmond Valley</c:v>
                </c:pt>
                <c:pt idx="1">
                  <c:v>Kyogle</c:v>
                </c:pt>
                <c:pt idx="2">
                  <c:v>Ballina </c:v>
                </c:pt>
                <c:pt idx="3">
                  <c:v>Clarence Valley</c:v>
                </c:pt>
                <c:pt idx="4">
                  <c:v>Byron </c:v>
                </c:pt>
                <c:pt idx="5">
                  <c:v>Lismore </c:v>
                </c:pt>
                <c:pt idx="6">
                  <c:v>Tweed </c:v>
                </c:pt>
              </c:strCache>
            </c:strRef>
          </c:cat>
          <c:val>
            <c:numRef>
              <c:f>'Northern Rivers Res. Rates'!$C$2:$C$8</c:f>
              <c:numCache>
                <c:formatCode>General</c:formatCode>
                <c:ptCount val="7"/>
                <c:pt idx="0">
                  <c:v>43</c:v>
                </c:pt>
                <c:pt idx="1">
                  <c:v>48</c:v>
                </c:pt>
                <c:pt idx="2">
                  <c:v>56</c:v>
                </c:pt>
                <c:pt idx="3">
                  <c:v>59</c:v>
                </c:pt>
                <c:pt idx="4">
                  <c:v>79</c:v>
                </c:pt>
                <c:pt idx="5">
                  <c:v>83</c:v>
                </c:pt>
                <c:pt idx="6">
                  <c:v>97</c:v>
                </c:pt>
              </c:numCache>
            </c:numRef>
          </c:val>
          <c:extLst>
            <c:ext xmlns:c16="http://schemas.microsoft.com/office/drawing/2014/chart" uri="{C3380CC4-5D6E-409C-BE32-E72D297353CC}">
              <c16:uniqueId val="{00000001-79F3-47D1-8F1F-AABE168E74D7}"/>
            </c:ext>
          </c:extLst>
        </c:ser>
        <c:dLbls>
          <c:showLegendKey val="0"/>
          <c:showVal val="0"/>
          <c:showCatName val="0"/>
          <c:showSerName val="0"/>
          <c:showPercent val="0"/>
          <c:showBubbleSize val="0"/>
        </c:dLbls>
        <c:gapWidth val="150"/>
        <c:overlap val="100"/>
        <c:axId val="6530176"/>
        <c:axId val="6531712"/>
      </c:barChart>
      <c:catAx>
        <c:axId val="653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31712"/>
        <c:crosses val="autoZero"/>
        <c:auto val="1"/>
        <c:lblAlgn val="ctr"/>
        <c:lblOffset val="100"/>
        <c:noMultiLvlLbl val="0"/>
      </c:catAx>
      <c:valAx>
        <c:axId val="653171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30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Average Business Assessment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'Northern Rivers Charts'!$B$42</c:f>
              <c:strCache>
                <c:ptCount val="1"/>
                <c:pt idx="0">
                  <c:v>Average Business Assessment  
($)</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8A1C-4CB2-9ABD-C4CA06B0E29E}"/>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8A1C-4CB2-9ABD-C4CA06B0E29E}"/>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8A1C-4CB2-9ABD-C4CA06B0E29E}"/>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8A1C-4CB2-9ABD-C4CA06B0E29E}"/>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8A1C-4CB2-9ABD-C4CA06B0E29E}"/>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8A1C-4CB2-9ABD-C4CA06B0E29E}"/>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8A1C-4CB2-9ABD-C4CA06B0E29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'Northern Rivers Charts'!$A$43:$A$49</c:f>
              <c:strCache>
                <c:ptCount val="7"/>
                <c:pt idx="0">
                  <c:v>Kyogle</c:v>
                </c:pt>
                <c:pt idx="1">
                  <c:v>Richmond Valley</c:v>
                </c:pt>
                <c:pt idx="2">
                  <c:v>Clarence Valley</c:v>
                </c:pt>
                <c:pt idx="3">
                  <c:v>Byron </c:v>
                </c:pt>
                <c:pt idx="4">
                  <c:v>Tweed </c:v>
                </c:pt>
                <c:pt idx="5">
                  <c:v>Ballina </c:v>
                </c:pt>
                <c:pt idx="6">
                  <c:v>Lismore </c:v>
                </c:pt>
              </c:strCache>
            </c:strRef>
          </c:cat>
          <c:val>
            <c:numRef>
              <c:f>'Northern Rivers Charts'!$B$43:$B$49</c:f>
              <c:numCache>
                <c:formatCode>_("$"* #,##0.00_);_("$"* \(#,##0.00\);_("$"* "-"??_);_(@_)</c:formatCode>
                <c:ptCount val="7"/>
                <c:pt idx="0">
                  <c:v>1185.0220264317181</c:v>
                </c:pt>
                <c:pt idx="1">
                  <c:v>2146.9265367316343</c:v>
                </c:pt>
                <c:pt idx="2">
                  <c:v>2453.6222071767097</c:v>
                </c:pt>
                <c:pt idx="3">
                  <c:v>2461.3941850828728</c:v>
                </c:pt>
                <c:pt idx="4">
                  <c:v>2675.9108210984232</c:v>
                </c:pt>
                <c:pt idx="5">
                  <c:v>2960.7535321821038</c:v>
                </c:pt>
                <c:pt idx="6">
                  <c:v>4365.6532456861132</c:v>
                </c:pt>
              </c:numCache>
            </c:numRef>
          </c:val>
          <c:extLst>
            <c:ext xmlns:c16="http://schemas.microsoft.com/office/drawing/2014/chart" uri="{C3380CC4-5D6E-409C-BE32-E72D297353CC}">
              <c16:uniqueId val="{00000000-898E-4F7B-9202-F8093B28884D}"/>
            </c:ext>
          </c:extLst>
        </c:ser>
        <c:dLbls>
          <c:dLblPos val="outEnd"/>
          <c:showLegendKey val="0"/>
          <c:showVal val="1"/>
          <c:showCatName val="0"/>
          <c:showSerName val="0"/>
          <c:showPercent val="0"/>
          <c:showBubbleSize val="0"/>
        </c:dLbls>
        <c:gapWidth val="219"/>
        <c:overlap val="-27"/>
        <c:axId val="119798784"/>
        <c:axId val="119677696"/>
      </c:barChart>
      <c:catAx>
        <c:axId val="11979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677696"/>
        <c:crosses val="autoZero"/>
        <c:auto val="1"/>
        <c:lblAlgn val="ctr"/>
        <c:lblOffset val="100"/>
        <c:noMultiLvlLbl val="0"/>
      </c:catAx>
      <c:valAx>
        <c:axId val="11967769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798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t> </a:t>
            </a:r>
            <a:r>
              <a:rPr lang="en-AU" b="1" dirty="0"/>
              <a:t>Average Farmland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'Northern Rivers Charts'!$B$29</c:f>
              <c:strCache>
                <c:ptCount val="1"/>
                <c:pt idx="0">
                  <c:v> Average Farmland Rate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'Northern Rivers Charts'!$A$30:$A$36</c:f>
              <c:strCache>
                <c:ptCount val="7"/>
                <c:pt idx="0">
                  <c:v>Clarence Valley</c:v>
                </c:pt>
                <c:pt idx="1">
                  <c:v>Richmond Valley</c:v>
                </c:pt>
                <c:pt idx="2">
                  <c:v>Ballina </c:v>
                </c:pt>
                <c:pt idx="3">
                  <c:v>Kyogle</c:v>
                </c:pt>
                <c:pt idx="4">
                  <c:v>Byron </c:v>
                </c:pt>
                <c:pt idx="5">
                  <c:v>Tweed </c:v>
                </c:pt>
                <c:pt idx="6">
                  <c:v>Lismore </c:v>
                </c:pt>
              </c:strCache>
            </c:strRef>
          </c:cat>
          <c:val>
            <c:numRef>
              <c:f>'Northern Rivers Charts'!$B$30:$B$36</c:f>
              <c:numCache>
                <c:formatCode>_("$"* #,##0.00_);_("$"* \(#,##0.00\);_("$"* "-"??_);_(@_)</c:formatCode>
                <c:ptCount val="7"/>
                <c:pt idx="0">
                  <c:v>1348.1244281793229</c:v>
                </c:pt>
                <c:pt idx="1">
                  <c:v>1418.6197916666667</c:v>
                </c:pt>
                <c:pt idx="2">
                  <c:v>1444.337811900192</c:v>
                </c:pt>
                <c:pt idx="3">
                  <c:v>1523.8095238095239</c:v>
                </c:pt>
                <c:pt idx="4">
                  <c:v>1595.6034508348794</c:v>
                </c:pt>
                <c:pt idx="5">
                  <c:v>2005.3583389149364</c:v>
                </c:pt>
                <c:pt idx="6">
                  <c:v>2307.7731092436975</c:v>
                </c:pt>
              </c:numCache>
            </c:numRef>
          </c:val>
          <c:extLst>
            <c:ext xmlns:c16="http://schemas.microsoft.com/office/drawing/2014/chart" uri="{C3380CC4-5D6E-409C-BE32-E72D297353CC}">
              <c16:uniqueId val="{00000000-8D6E-4B50-A9CB-99F89DF726CF}"/>
            </c:ext>
          </c:extLst>
        </c:ser>
        <c:dLbls>
          <c:showLegendKey val="0"/>
          <c:showVal val="0"/>
          <c:showCatName val="0"/>
          <c:showSerName val="0"/>
          <c:showPercent val="0"/>
          <c:showBubbleSize val="0"/>
        </c:dLbls>
        <c:gapWidth val="219"/>
        <c:overlap val="-27"/>
        <c:axId val="120629120"/>
        <c:axId val="120630656"/>
      </c:barChart>
      <c:catAx>
        <c:axId val="12062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630656"/>
        <c:crosses val="autoZero"/>
        <c:auto val="1"/>
        <c:lblAlgn val="ctr"/>
        <c:lblOffset val="100"/>
        <c:noMultiLvlLbl val="0"/>
      </c:catAx>
      <c:valAx>
        <c:axId val="12063065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629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5"/>
            <a:ext cx="2945659" cy="493633"/>
          </a:xfrm>
          <a:prstGeom prst="rect">
            <a:avLst/>
          </a:prstGeom>
        </p:spPr>
        <p:txBody>
          <a:bodyPr vert="horz" lIns="90125" tIns="45059" rIns="90125" bIns="45059" rtlCol="0"/>
          <a:lstStyle>
            <a:lvl1pPr algn="l">
              <a:defRPr sz="1200"/>
            </a:lvl1pPr>
          </a:lstStyle>
          <a:p>
            <a:endParaRPr lang="en-AU" dirty="0"/>
          </a:p>
        </p:txBody>
      </p:sp>
      <p:sp>
        <p:nvSpPr>
          <p:cNvPr id="3" name="Date Placeholder 2"/>
          <p:cNvSpPr>
            <a:spLocks noGrp="1"/>
          </p:cNvSpPr>
          <p:nvPr>
            <p:ph type="dt" sz="quarter" idx="1"/>
          </p:nvPr>
        </p:nvSpPr>
        <p:spPr>
          <a:xfrm>
            <a:off x="3850445" y="5"/>
            <a:ext cx="2945659" cy="493633"/>
          </a:xfrm>
          <a:prstGeom prst="rect">
            <a:avLst/>
          </a:prstGeom>
        </p:spPr>
        <p:txBody>
          <a:bodyPr vert="horz" lIns="90125" tIns="45059" rIns="90125" bIns="45059" rtlCol="0"/>
          <a:lstStyle>
            <a:lvl1pPr algn="r">
              <a:defRPr sz="1200"/>
            </a:lvl1pPr>
          </a:lstStyle>
          <a:p>
            <a:fld id="{941757AD-C9E3-4F37-9AB2-D00CE03594E1}" type="datetimeFigureOut">
              <a:rPr lang="en-AU" smtClean="0"/>
              <a:pPr/>
              <a:t>15/02/2019</a:t>
            </a:fld>
            <a:endParaRPr lang="en-AU" dirty="0"/>
          </a:p>
        </p:txBody>
      </p:sp>
      <p:sp>
        <p:nvSpPr>
          <p:cNvPr id="4" name="Footer Placeholder 3"/>
          <p:cNvSpPr>
            <a:spLocks noGrp="1"/>
          </p:cNvSpPr>
          <p:nvPr>
            <p:ph type="ftr" sz="quarter" idx="2"/>
          </p:nvPr>
        </p:nvSpPr>
        <p:spPr>
          <a:xfrm>
            <a:off x="6" y="9377319"/>
            <a:ext cx="2945659" cy="493633"/>
          </a:xfrm>
          <a:prstGeom prst="rect">
            <a:avLst/>
          </a:prstGeom>
        </p:spPr>
        <p:txBody>
          <a:bodyPr vert="horz" lIns="90125" tIns="45059" rIns="90125" bIns="45059"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0445" y="9377319"/>
            <a:ext cx="2945659" cy="493633"/>
          </a:xfrm>
          <a:prstGeom prst="rect">
            <a:avLst/>
          </a:prstGeom>
        </p:spPr>
        <p:txBody>
          <a:bodyPr vert="horz" lIns="90125" tIns="45059" rIns="90125" bIns="45059" rtlCol="0" anchor="b"/>
          <a:lstStyle>
            <a:lvl1pPr algn="r">
              <a:defRPr sz="1200"/>
            </a:lvl1pPr>
          </a:lstStyle>
          <a:p>
            <a:fld id="{6DDF0629-0FFF-432F-AFEE-0CF32FA9F425}" type="slidenum">
              <a:rPr lang="en-AU" smtClean="0"/>
              <a:pPr/>
              <a:t>‹#›</a:t>
            </a:fld>
            <a:endParaRPr lang="en-AU" dirty="0"/>
          </a:p>
        </p:txBody>
      </p:sp>
    </p:spTree>
    <p:extLst>
      <p:ext uri="{BB962C8B-B14F-4D97-AF65-F5344CB8AC3E}">
        <p14:creationId xmlns:p14="http://schemas.microsoft.com/office/powerpoint/2010/main" val="41243878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8219256" cy="365125"/>
          </a:xfrm>
          <a:prstGeom prst="rect">
            <a:avLst/>
          </a:prstGeom>
        </p:spPr>
        <p:txBody>
          <a:bodyPr/>
          <a:lstStyle/>
          <a:p>
            <a:fld id="{2F73E902-2309-4AF4-8EDC-736D057FE236}" type="datetimeFigureOut">
              <a:rPr lang="en-AU" smtClean="0"/>
              <a:pPr/>
              <a:t>15/02/2019</a:t>
            </a:fld>
            <a:endParaRPr lang="en-AU"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2485D2B-AB15-48C7-AB84-E6C96C589D68}"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8219256" cy="365125"/>
          </a:xfrm>
          <a:prstGeom prst="rect">
            <a:avLst/>
          </a:prstGeom>
        </p:spPr>
        <p:txBody>
          <a:bodyPr/>
          <a:lstStyle/>
          <a:p>
            <a:fld id="{2F73E902-2309-4AF4-8EDC-736D057FE236}" type="datetimeFigureOut">
              <a:rPr lang="en-AU" smtClean="0"/>
              <a:pPr/>
              <a:t>15/02/2019</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2485D2B-AB15-48C7-AB84-E6C96C589D68}" type="slidenum">
              <a:rPr lang="en-AU" smtClean="0"/>
              <a:pPr/>
              <a:t>‹#›</a:t>
            </a:fld>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8219256" cy="365125"/>
          </a:xfrm>
          <a:prstGeom prst="rect">
            <a:avLst/>
          </a:prstGeom>
        </p:spPr>
        <p:txBody>
          <a:bodyPr/>
          <a:lstStyle/>
          <a:p>
            <a:fld id="{2F73E902-2309-4AF4-8EDC-736D057FE236}" type="datetimeFigureOut">
              <a:rPr lang="en-AU" smtClean="0"/>
              <a:pPr/>
              <a:t>15/02/2019</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2485D2B-AB15-48C7-AB84-E6C96C589D68}"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8219256" cy="365125"/>
          </a:xfrm>
          <a:prstGeom prst="rect">
            <a:avLst/>
          </a:prstGeom>
        </p:spPr>
        <p:txBody>
          <a:bodyPr/>
          <a:lstStyle/>
          <a:p>
            <a:fld id="{2F73E902-2309-4AF4-8EDC-736D057FE236}" type="datetimeFigureOut">
              <a:rPr lang="en-AU" smtClean="0"/>
              <a:pPr/>
              <a:t>15/02/2019</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2485D2B-AB15-48C7-AB84-E6C96C589D68}"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8219256" cy="365125"/>
          </a:xfrm>
          <a:prstGeom prst="rect">
            <a:avLst/>
          </a:prstGeom>
        </p:spPr>
        <p:txBody>
          <a:bodyPr/>
          <a:lstStyle/>
          <a:p>
            <a:fld id="{2F73E902-2309-4AF4-8EDC-736D057FE236}" type="datetimeFigureOut">
              <a:rPr lang="en-AU" smtClean="0"/>
              <a:pPr/>
              <a:t>15/02/2019</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2485D2B-AB15-48C7-AB84-E6C96C589D68}"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457200" y="6356350"/>
            <a:ext cx="8219256" cy="365125"/>
          </a:xfrm>
          <a:prstGeom prst="rect">
            <a:avLst/>
          </a:prstGeom>
        </p:spPr>
        <p:txBody>
          <a:bodyPr/>
          <a:lstStyle/>
          <a:p>
            <a:fld id="{2F73E902-2309-4AF4-8EDC-736D057FE236}" type="datetimeFigureOut">
              <a:rPr lang="en-AU" smtClean="0"/>
              <a:pPr/>
              <a:t>15/02/2019</a:t>
            </a:fld>
            <a:endParaRPr lang="en-AU"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2485D2B-AB15-48C7-AB84-E6C96C589D68}"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457200" y="6356350"/>
            <a:ext cx="8219256" cy="365125"/>
          </a:xfrm>
          <a:prstGeom prst="rect">
            <a:avLst/>
          </a:prstGeom>
        </p:spPr>
        <p:txBody>
          <a:bodyPr/>
          <a:lstStyle/>
          <a:p>
            <a:fld id="{2F73E902-2309-4AF4-8EDC-736D057FE236}" type="datetimeFigureOut">
              <a:rPr lang="en-AU" smtClean="0"/>
              <a:pPr/>
              <a:t>15/02/2019</a:t>
            </a:fld>
            <a:endParaRPr lang="en-AU"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2485D2B-AB15-48C7-AB84-E6C96C589D68}"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457200" y="6356350"/>
            <a:ext cx="8219256" cy="365125"/>
          </a:xfrm>
          <a:prstGeom prst="rect">
            <a:avLst/>
          </a:prstGeom>
        </p:spPr>
        <p:txBody>
          <a:bodyPr/>
          <a:lstStyle/>
          <a:p>
            <a:fld id="{2F73E902-2309-4AF4-8EDC-736D057FE236}" type="datetimeFigureOut">
              <a:rPr lang="en-AU" smtClean="0"/>
              <a:pPr/>
              <a:t>15/02/2019</a:t>
            </a:fld>
            <a:endParaRPr lang="en-AU"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2485D2B-AB15-48C7-AB84-E6C96C589D68}"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8219256" cy="365125"/>
          </a:xfrm>
          <a:prstGeom prst="rect">
            <a:avLst/>
          </a:prstGeom>
        </p:spPr>
        <p:txBody>
          <a:bodyPr/>
          <a:lstStyle/>
          <a:p>
            <a:fld id="{2F73E902-2309-4AF4-8EDC-736D057FE236}" type="datetimeFigureOut">
              <a:rPr lang="en-AU" smtClean="0"/>
              <a:pPr/>
              <a:t>15/02/2019</a:t>
            </a:fld>
            <a:endParaRPr lang="en-AU"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2485D2B-AB15-48C7-AB84-E6C96C589D68}"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8219256" cy="365125"/>
          </a:xfrm>
          <a:prstGeom prst="rect">
            <a:avLst/>
          </a:prstGeom>
        </p:spPr>
        <p:txBody>
          <a:bodyPr/>
          <a:lstStyle/>
          <a:p>
            <a:fld id="{2F73E902-2309-4AF4-8EDC-736D057FE236}" type="datetimeFigureOut">
              <a:rPr lang="en-AU" smtClean="0"/>
              <a:pPr/>
              <a:t>15/02/2019</a:t>
            </a:fld>
            <a:endParaRPr lang="en-AU"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2485D2B-AB15-48C7-AB84-E6C96C589D68}"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a:t>Corporate Induction</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8" name="Picture 7" descr="RVC_CMYK_Col_Logo_nobackground.tif"/>
          <p:cNvPicPr>
            <a:picLocks noChangeAspect="1"/>
          </p:cNvPicPr>
          <p:nvPr userDrawn="1"/>
        </p:nvPicPr>
        <p:blipFill>
          <a:blip r:embed="rId14" cstate="print"/>
          <a:stretch>
            <a:fillRect/>
          </a:stretch>
        </p:blipFill>
        <p:spPr>
          <a:xfrm>
            <a:off x="539552" y="260647"/>
            <a:ext cx="900000" cy="117391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John_Madden@ipart.nsw.gov.au" TargetMode="External"/><Relationship Id="rId2" Type="http://schemas.openxmlformats.org/officeDocument/2006/relationships/hyperlink" Target="mailto:localgovernment@ipart.nsw.gov.au"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12" y="0"/>
            <a:ext cx="4848301" cy="6858000"/>
          </a:xfrm>
          <a:prstGeom prst="rect">
            <a:avLst/>
          </a:prstGeom>
        </p:spPr>
      </p:pic>
      <p:sp>
        <p:nvSpPr>
          <p:cNvPr id="9" name="TextBox 8"/>
          <p:cNvSpPr txBox="1"/>
          <p:nvPr/>
        </p:nvSpPr>
        <p:spPr>
          <a:xfrm>
            <a:off x="4932040" y="2156663"/>
            <a:ext cx="3960440" cy="1200329"/>
          </a:xfrm>
          <a:prstGeom prst="rect">
            <a:avLst/>
          </a:prstGeom>
          <a:noFill/>
        </p:spPr>
        <p:txBody>
          <a:bodyPr wrap="square" rtlCol="0">
            <a:spAutoFit/>
          </a:bodyPr>
          <a:lstStyle/>
          <a:p>
            <a:pPr algn="ctr"/>
            <a:r>
              <a:rPr lang="en-AU" sz="7200" dirty="0"/>
              <a:t>Welcome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45316B-50F9-4FFA-AE13-E8EEEB0FCC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44" t="8842" r="18236" b="8885"/>
          <a:stretch/>
        </p:blipFill>
        <p:spPr>
          <a:xfrm>
            <a:off x="2123728" y="1059801"/>
            <a:ext cx="3960440" cy="5798199"/>
          </a:xfrm>
          <a:prstGeom prst="rect">
            <a:avLst/>
          </a:prstGeom>
        </p:spPr>
      </p:pic>
      <p:sp>
        <p:nvSpPr>
          <p:cNvPr id="5" name="TextBox 4">
            <a:extLst>
              <a:ext uri="{FF2B5EF4-FFF2-40B4-BE49-F238E27FC236}">
                <a16:creationId xmlns:a16="http://schemas.microsoft.com/office/drawing/2014/main" id="{12FCCE6D-1269-47C2-9482-B6C493879E8D}"/>
              </a:ext>
            </a:extLst>
          </p:cNvPr>
          <p:cNvSpPr txBox="1"/>
          <p:nvPr/>
        </p:nvSpPr>
        <p:spPr>
          <a:xfrm>
            <a:off x="2339752" y="332656"/>
            <a:ext cx="6264696" cy="707886"/>
          </a:xfrm>
          <a:prstGeom prst="rect">
            <a:avLst/>
          </a:prstGeom>
          <a:noFill/>
        </p:spPr>
        <p:txBody>
          <a:bodyPr wrap="square" rtlCol="0">
            <a:spAutoFit/>
          </a:bodyPr>
          <a:lstStyle/>
          <a:p>
            <a:r>
              <a:rPr lang="en-AU" sz="4000" dirty="0"/>
              <a:t>Council spending per $100</a:t>
            </a:r>
          </a:p>
        </p:txBody>
      </p:sp>
    </p:spTree>
    <p:extLst>
      <p:ext uri="{BB962C8B-B14F-4D97-AF65-F5344CB8AC3E}">
        <p14:creationId xmlns:p14="http://schemas.microsoft.com/office/powerpoint/2010/main" val="802566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E2BCE-30CC-426B-8ED6-07CDB9C27D56}"/>
              </a:ext>
            </a:extLst>
          </p:cNvPr>
          <p:cNvSpPr>
            <a:spLocks noGrp="1"/>
          </p:cNvSpPr>
          <p:nvPr>
            <p:ph type="title"/>
          </p:nvPr>
        </p:nvSpPr>
        <p:spPr>
          <a:xfrm>
            <a:off x="1547664" y="274638"/>
            <a:ext cx="7139136" cy="1143000"/>
          </a:xfrm>
        </p:spPr>
        <p:txBody>
          <a:bodyPr>
            <a:normAutofit fontScale="90000"/>
          </a:bodyPr>
          <a:lstStyle/>
          <a:p>
            <a:pPr algn="l"/>
            <a:r>
              <a:rPr lang="en-AU" dirty="0"/>
              <a:t>2014/15 – 2018/19 5 year SRV highlights</a:t>
            </a:r>
            <a:endParaRPr lang="en-GB" dirty="0"/>
          </a:p>
        </p:txBody>
      </p:sp>
      <p:sp>
        <p:nvSpPr>
          <p:cNvPr id="3" name="Content Placeholder 2">
            <a:extLst>
              <a:ext uri="{FF2B5EF4-FFF2-40B4-BE49-F238E27FC236}">
                <a16:creationId xmlns:a16="http://schemas.microsoft.com/office/drawing/2014/main" id="{DDD2FA96-90AA-40E0-B27E-123F714B69AB}"/>
              </a:ext>
            </a:extLst>
          </p:cNvPr>
          <p:cNvSpPr>
            <a:spLocks noGrp="1"/>
          </p:cNvSpPr>
          <p:nvPr>
            <p:ph idx="1"/>
          </p:nvPr>
        </p:nvSpPr>
        <p:spPr>
          <a:xfrm>
            <a:off x="971600" y="1844824"/>
            <a:ext cx="7715200" cy="4525963"/>
          </a:xfrm>
        </p:spPr>
        <p:txBody>
          <a:bodyPr>
            <a:normAutofit fontScale="92500" lnSpcReduction="20000"/>
          </a:bodyPr>
          <a:lstStyle/>
          <a:p>
            <a:r>
              <a:rPr lang="en-AU" dirty="0"/>
              <a:t>In total it generated $7.8 million (including rate peg) and rates increased over a five-year period by 37%</a:t>
            </a:r>
          </a:p>
          <a:p>
            <a:r>
              <a:rPr lang="en-AU" dirty="0"/>
              <a:t>An extra $5.534 million spent on our road network</a:t>
            </a:r>
          </a:p>
          <a:p>
            <a:r>
              <a:rPr lang="en-AU" dirty="0"/>
              <a:t>An extra $760,000 spent on infrastructure in our parks and gardens </a:t>
            </a:r>
          </a:p>
          <a:p>
            <a:r>
              <a:rPr lang="en-AU" dirty="0"/>
              <a:t>$745,000 spent on additional services</a:t>
            </a:r>
          </a:p>
          <a:p>
            <a:r>
              <a:rPr lang="en-AU" dirty="0"/>
              <a:t>An extra $3.685 million spent on new capital projects</a:t>
            </a:r>
            <a:endParaRPr lang="en-GB" dirty="0"/>
          </a:p>
        </p:txBody>
      </p:sp>
    </p:spTree>
    <p:extLst>
      <p:ext uri="{BB962C8B-B14F-4D97-AF65-F5344CB8AC3E}">
        <p14:creationId xmlns:p14="http://schemas.microsoft.com/office/powerpoint/2010/main" val="228639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7211144" cy="1143000"/>
          </a:xfrm>
        </p:spPr>
        <p:txBody>
          <a:bodyPr>
            <a:normAutofit/>
          </a:bodyPr>
          <a:lstStyle/>
          <a:p>
            <a:pPr algn="l"/>
            <a:r>
              <a:rPr lang="en-AU" dirty="0"/>
              <a:t>2014-15/2018-19 SRV projects</a:t>
            </a:r>
          </a:p>
        </p:txBody>
      </p:sp>
      <p:sp>
        <p:nvSpPr>
          <p:cNvPr id="3" name="Content Placeholder 2"/>
          <p:cNvSpPr>
            <a:spLocks noGrp="1"/>
          </p:cNvSpPr>
          <p:nvPr>
            <p:ph idx="1"/>
          </p:nvPr>
        </p:nvSpPr>
        <p:spPr/>
        <p:txBody>
          <a:bodyPr>
            <a:normAutofit/>
          </a:bodyPr>
          <a:lstStyle/>
          <a:p>
            <a:pPr marL="0" indent="0">
              <a:buNone/>
            </a:pPr>
            <a:endParaRPr lang="en-AU" sz="2000" dirty="0"/>
          </a:p>
          <a:p>
            <a:pPr marL="457200" lvl="1" indent="0">
              <a:buNone/>
            </a:pPr>
            <a:endParaRPr lang="en-AU" sz="2400" dirty="0"/>
          </a:p>
          <a:p>
            <a:pPr marL="457200" lvl="1" indent="0">
              <a:buNone/>
            </a:pPr>
            <a:endParaRPr lang="en-AU" dirty="0"/>
          </a:p>
        </p:txBody>
      </p:sp>
      <p:graphicFrame>
        <p:nvGraphicFramePr>
          <p:cNvPr id="4" name="Table 3">
            <a:extLst>
              <a:ext uri="{FF2B5EF4-FFF2-40B4-BE49-F238E27FC236}">
                <a16:creationId xmlns:a16="http://schemas.microsoft.com/office/drawing/2014/main" id="{1F57888D-FDF6-4A2E-99D1-65D9F8F6FCC9}"/>
              </a:ext>
            </a:extLst>
          </p:cNvPr>
          <p:cNvGraphicFramePr>
            <a:graphicFrameLocks noGrp="1"/>
          </p:cNvGraphicFramePr>
          <p:nvPr>
            <p:extLst>
              <p:ext uri="{D42A27DB-BD31-4B8C-83A1-F6EECF244321}">
                <p14:modId xmlns:p14="http://schemas.microsoft.com/office/powerpoint/2010/main" val="1418565573"/>
              </p:ext>
            </p:extLst>
          </p:nvPr>
        </p:nvGraphicFramePr>
        <p:xfrm>
          <a:off x="457200" y="1700808"/>
          <a:ext cx="8229600" cy="4248469"/>
        </p:xfrm>
        <a:graphic>
          <a:graphicData uri="http://schemas.openxmlformats.org/drawingml/2006/table">
            <a:tbl>
              <a:tblPr/>
              <a:tblGrid>
                <a:gridCol w="7091825">
                  <a:extLst>
                    <a:ext uri="{9D8B030D-6E8A-4147-A177-3AD203B41FA5}">
                      <a16:colId xmlns:a16="http://schemas.microsoft.com/office/drawing/2014/main" val="3655431476"/>
                    </a:ext>
                  </a:extLst>
                </a:gridCol>
                <a:gridCol w="1137775">
                  <a:extLst>
                    <a:ext uri="{9D8B030D-6E8A-4147-A177-3AD203B41FA5}">
                      <a16:colId xmlns:a16="http://schemas.microsoft.com/office/drawing/2014/main" val="3088310244"/>
                    </a:ext>
                  </a:extLst>
                </a:gridCol>
              </a:tblGrid>
              <a:tr h="550729">
                <a:tc>
                  <a:txBody>
                    <a:bodyPr/>
                    <a:lstStyle/>
                    <a:p>
                      <a:pPr algn="l" fontAlgn="b"/>
                      <a:r>
                        <a:rPr lang="en-AU" sz="1100" b="1" i="0" u="none" strike="noStrike" dirty="0">
                          <a:solidFill>
                            <a:srgbClr val="000000"/>
                          </a:solidFill>
                          <a:effectLst/>
                          <a:latin typeface="Calibri" panose="020F0502020204030204" pitchFamily="34" charset="0"/>
                        </a:rPr>
                        <a:t>Expenditure includes all CSP projects plus maintenance increases and organisation capacity</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TOTAL Expenditure</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8577091"/>
                  </a:ext>
                </a:extLst>
              </a:tr>
              <a:tr h="275364">
                <a:tc>
                  <a:txBody>
                    <a:bodyPr/>
                    <a:lstStyle/>
                    <a:p>
                      <a:pPr algn="l" fontAlgn="b"/>
                      <a:r>
                        <a:rPr lang="en-GB" sz="1100" b="1" i="0" u="none" strike="noStrike" dirty="0">
                          <a:solidFill>
                            <a:srgbClr val="000000"/>
                          </a:solidFill>
                          <a:effectLst/>
                          <a:latin typeface="Calibri" panose="020F0502020204030204" pitchFamily="34" charset="0"/>
                        </a:rPr>
                        <a:t> </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0" i="0" u="none" strike="noStrike" dirty="0">
                          <a:solidFill>
                            <a:srgbClr val="000000"/>
                          </a:solidFill>
                          <a:effectLst/>
                          <a:latin typeface="Calibri" panose="020F0502020204030204" pitchFamily="34" charset="0"/>
                        </a:rPr>
                        <a:t> </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56648810"/>
                  </a:ext>
                </a:extLst>
              </a:tr>
              <a:tr h="262251">
                <a:tc>
                  <a:txBody>
                    <a:bodyPr/>
                    <a:lstStyle/>
                    <a:p>
                      <a:pPr algn="l" fontAlgn="b"/>
                      <a:r>
                        <a:rPr lang="en-GB" sz="1100" b="1" i="0" u="none" strike="noStrike" dirty="0">
                          <a:solidFill>
                            <a:srgbClr val="000000"/>
                          </a:solidFill>
                          <a:effectLst/>
                          <a:latin typeface="Calibri" panose="020F0502020204030204" pitchFamily="34" charset="0"/>
                        </a:rPr>
                        <a:t>RENEWALS</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dirty="0">
                          <a:solidFill>
                            <a:srgbClr val="006100"/>
                          </a:solidFill>
                          <a:effectLst/>
                          <a:latin typeface="Calibri" panose="020F0502020204030204" pitchFamily="34" charset="0"/>
                        </a:rPr>
                        <a:t> </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9BBB59"/>
                    </a:solidFill>
                  </a:tcPr>
                </a:tc>
                <a:extLst>
                  <a:ext uri="{0D108BD9-81ED-4DB2-BD59-A6C34878D82A}">
                    <a16:rowId xmlns:a16="http://schemas.microsoft.com/office/drawing/2014/main" val="3338897391"/>
                  </a:ext>
                </a:extLst>
              </a:tr>
              <a:tr h="262251">
                <a:tc>
                  <a:txBody>
                    <a:bodyPr/>
                    <a:lstStyle/>
                    <a:p>
                      <a:pPr algn="l" fontAlgn="b"/>
                      <a:r>
                        <a:rPr lang="en-GB" sz="1100" b="0" i="0" u="none" strike="noStrike" dirty="0">
                          <a:solidFill>
                            <a:srgbClr val="000000"/>
                          </a:solidFill>
                          <a:effectLst/>
                          <a:latin typeface="Calibri" panose="020F0502020204030204" pitchFamily="34" charset="0"/>
                        </a:rPr>
                        <a:t>Sealed road rehabilitation</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dirty="0">
                          <a:solidFill>
                            <a:srgbClr val="006100"/>
                          </a:solidFill>
                          <a:effectLst/>
                          <a:latin typeface="Calibri" panose="020F0502020204030204" pitchFamily="34" charset="0"/>
                        </a:rPr>
                        <a:t>$5,000,000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9BBB59"/>
                    </a:solidFill>
                  </a:tcPr>
                </a:tc>
                <a:extLst>
                  <a:ext uri="{0D108BD9-81ED-4DB2-BD59-A6C34878D82A}">
                    <a16:rowId xmlns:a16="http://schemas.microsoft.com/office/drawing/2014/main" val="3193034583"/>
                  </a:ext>
                </a:extLst>
              </a:tr>
              <a:tr h="262251">
                <a:tc>
                  <a:txBody>
                    <a:bodyPr/>
                    <a:lstStyle/>
                    <a:p>
                      <a:pPr algn="l" fontAlgn="b"/>
                      <a:r>
                        <a:rPr lang="en-GB" sz="1100" b="0" i="0" u="none" strike="noStrike" dirty="0">
                          <a:solidFill>
                            <a:srgbClr val="000000"/>
                          </a:solidFill>
                          <a:effectLst/>
                          <a:latin typeface="Calibri" panose="020F0502020204030204" pitchFamily="34" charset="0"/>
                        </a:rPr>
                        <a:t>Gravel road re-sheeting</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dirty="0">
                          <a:solidFill>
                            <a:srgbClr val="006100"/>
                          </a:solidFill>
                          <a:effectLst/>
                          <a:latin typeface="Calibri" panose="020F0502020204030204" pitchFamily="34" charset="0"/>
                        </a:rPr>
                        <a:t>$534,988</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9BBB59"/>
                    </a:solidFill>
                  </a:tcPr>
                </a:tc>
                <a:extLst>
                  <a:ext uri="{0D108BD9-81ED-4DB2-BD59-A6C34878D82A}">
                    <a16:rowId xmlns:a16="http://schemas.microsoft.com/office/drawing/2014/main" val="3115609418"/>
                  </a:ext>
                </a:extLst>
              </a:tr>
              <a:tr h="262251">
                <a:tc>
                  <a:txBody>
                    <a:bodyPr/>
                    <a:lstStyle/>
                    <a:p>
                      <a:pPr algn="l" fontAlgn="b"/>
                      <a:r>
                        <a:rPr lang="en-AU" sz="1100" b="0" i="0" u="none" strike="noStrike" dirty="0">
                          <a:solidFill>
                            <a:srgbClr val="000000"/>
                          </a:solidFill>
                          <a:effectLst/>
                          <a:latin typeface="Calibri" panose="020F0502020204030204" pitchFamily="34" charset="0"/>
                        </a:rPr>
                        <a:t>Playground replacement - replace non complying equipment and replace softfall</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dirty="0">
                          <a:solidFill>
                            <a:srgbClr val="006100"/>
                          </a:solidFill>
                          <a:effectLst/>
                          <a:latin typeface="Calibri" panose="020F0502020204030204" pitchFamily="34" charset="0"/>
                        </a:rPr>
                        <a:t>$60,000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9BBB59"/>
                    </a:solidFill>
                  </a:tcPr>
                </a:tc>
                <a:extLst>
                  <a:ext uri="{0D108BD9-81ED-4DB2-BD59-A6C34878D82A}">
                    <a16:rowId xmlns:a16="http://schemas.microsoft.com/office/drawing/2014/main" val="3948173866"/>
                  </a:ext>
                </a:extLst>
              </a:tr>
              <a:tr h="262251">
                <a:tc>
                  <a:txBody>
                    <a:bodyPr/>
                    <a:lstStyle/>
                    <a:p>
                      <a:pPr algn="l" fontAlgn="b"/>
                      <a:r>
                        <a:rPr lang="en-GB" sz="1100" b="0" i="0" u="none" strike="noStrike" dirty="0">
                          <a:solidFill>
                            <a:srgbClr val="000000"/>
                          </a:solidFill>
                          <a:effectLst/>
                          <a:latin typeface="Calibri" panose="020F0502020204030204" pitchFamily="34" charset="0"/>
                        </a:rPr>
                        <a:t>Public toilet refurbishment</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dirty="0">
                          <a:solidFill>
                            <a:srgbClr val="006100"/>
                          </a:solidFill>
                          <a:effectLst/>
                          <a:latin typeface="Calibri" panose="020F0502020204030204" pitchFamily="34" charset="0"/>
                        </a:rPr>
                        <a:t>$200,000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9BBB59"/>
                    </a:solidFill>
                  </a:tcPr>
                </a:tc>
                <a:extLst>
                  <a:ext uri="{0D108BD9-81ED-4DB2-BD59-A6C34878D82A}">
                    <a16:rowId xmlns:a16="http://schemas.microsoft.com/office/drawing/2014/main" val="1414804642"/>
                  </a:ext>
                </a:extLst>
              </a:tr>
              <a:tr h="262251">
                <a:tc>
                  <a:txBody>
                    <a:bodyPr/>
                    <a:lstStyle/>
                    <a:p>
                      <a:pPr algn="l" fontAlgn="b"/>
                      <a:r>
                        <a:rPr lang="en-AU" sz="1100" b="0" i="0" u="none" strike="noStrike" dirty="0">
                          <a:solidFill>
                            <a:srgbClr val="000000"/>
                          </a:solidFill>
                          <a:effectLst/>
                          <a:latin typeface="Calibri" panose="020F0502020204030204" pitchFamily="34" charset="0"/>
                        </a:rPr>
                        <a:t>Renewal Council facilities and parks.</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dirty="0">
                          <a:solidFill>
                            <a:srgbClr val="006100"/>
                          </a:solidFill>
                          <a:effectLst/>
                          <a:latin typeface="Calibri" panose="020F0502020204030204" pitchFamily="34" charset="0"/>
                        </a:rPr>
                        <a:t>$500,000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9BBB59"/>
                    </a:solidFill>
                  </a:tcPr>
                </a:tc>
                <a:extLst>
                  <a:ext uri="{0D108BD9-81ED-4DB2-BD59-A6C34878D82A}">
                    <a16:rowId xmlns:a16="http://schemas.microsoft.com/office/drawing/2014/main" val="1491534829"/>
                  </a:ext>
                </a:extLst>
              </a:tr>
              <a:tr h="262251">
                <a:tc>
                  <a:txBody>
                    <a:bodyPr/>
                    <a:lstStyle/>
                    <a:p>
                      <a:pPr algn="l" fontAlgn="b"/>
                      <a:r>
                        <a:rPr lang="en-GB" sz="1100" b="1" i="0" u="none" strike="noStrike" dirty="0">
                          <a:solidFill>
                            <a:srgbClr val="000000"/>
                          </a:solidFill>
                          <a:effectLst/>
                          <a:latin typeface="Calibri" panose="020F0502020204030204" pitchFamily="34" charset="0"/>
                        </a:rPr>
                        <a:t>TOTAL RENEWALS (LOAN FUNDED)</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1" i="0" u="none" strike="noStrike" dirty="0">
                          <a:solidFill>
                            <a:srgbClr val="006100"/>
                          </a:solidFill>
                          <a:effectLst/>
                          <a:latin typeface="Calibri" panose="020F0502020204030204" pitchFamily="34" charset="0"/>
                        </a:rPr>
                        <a:t>$6,294,988</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9BBB59"/>
                    </a:solidFill>
                  </a:tcPr>
                </a:tc>
                <a:extLst>
                  <a:ext uri="{0D108BD9-81ED-4DB2-BD59-A6C34878D82A}">
                    <a16:rowId xmlns:a16="http://schemas.microsoft.com/office/drawing/2014/main" val="2478653839"/>
                  </a:ext>
                </a:extLst>
              </a:tr>
              <a:tr h="262251">
                <a:tc>
                  <a:txBody>
                    <a:bodyPr/>
                    <a:lstStyle/>
                    <a:p>
                      <a:pPr algn="l" fontAlgn="b"/>
                      <a:r>
                        <a:rPr lang="en-GB" sz="1100" b="0" i="0" u="none" strike="noStrike" dirty="0">
                          <a:solidFill>
                            <a:srgbClr val="000000"/>
                          </a:solidFill>
                          <a:effectLst/>
                          <a:latin typeface="Calibri" panose="020F0502020204030204" pitchFamily="34" charset="0"/>
                        </a:rPr>
                        <a:t> </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dirty="0">
                          <a:solidFill>
                            <a:srgbClr val="006100"/>
                          </a:solidFill>
                          <a:effectLst/>
                          <a:latin typeface="Calibri" panose="020F0502020204030204" pitchFamily="34" charset="0"/>
                        </a:rPr>
                        <a:t> </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21168432"/>
                  </a:ext>
                </a:extLst>
              </a:tr>
              <a:tr h="262251">
                <a:tc>
                  <a:txBody>
                    <a:bodyPr/>
                    <a:lstStyle/>
                    <a:p>
                      <a:pPr algn="l" fontAlgn="b"/>
                      <a:r>
                        <a:rPr lang="en-GB" sz="1100" b="1" i="0" u="none" strike="noStrike" dirty="0">
                          <a:solidFill>
                            <a:srgbClr val="000000"/>
                          </a:solidFill>
                          <a:effectLst/>
                          <a:latin typeface="Calibri" panose="020F0502020204030204" pitchFamily="34" charset="0"/>
                        </a:rPr>
                        <a:t>ADDITIONAL SERVICE</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04922238"/>
                  </a:ext>
                </a:extLst>
              </a:tr>
              <a:tr h="262251">
                <a:tc>
                  <a:txBody>
                    <a:bodyPr/>
                    <a:lstStyle/>
                    <a:p>
                      <a:pPr algn="l" fontAlgn="b"/>
                      <a:r>
                        <a:rPr lang="en-GB" sz="1100" b="0" i="0" u="none" strike="noStrike" dirty="0">
                          <a:solidFill>
                            <a:srgbClr val="000000"/>
                          </a:solidFill>
                          <a:effectLst/>
                          <a:latin typeface="Calibri" panose="020F0502020204030204" pitchFamily="34" charset="0"/>
                        </a:rPr>
                        <a:t>Casino riverbank presentation</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dirty="0">
                          <a:solidFill>
                            <a:srgbClr val="9C0006"/>
                          </a:solidFill>
                          <a:effectLst/>
                          <a:latin typeface="Calibri" panose="020F0502020204030204" pitchFamily="34" charset="0"/>
                        </a:rPr>
                        <a:t>$250,000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79646"/>
                    </a:solidFill>
                  </a:tcPr>
                </a:tc>
                <a:extLst>
                  <a:ext uri="{0D108BD9-81ED-4DB2-BD59-A6C34878D82A}">
                    <a16:rowId xmlns:a16="http://schemas.microsoft.com/office/drawing/2014/main" val="2997754994"/>
                  </a:ext>
                </a:extLst>
              </a:tr>
              <a:tr h="262251">
                <a:tc>
                  <a:txBody>
                    <a:bodyPr/>
                    <a:lstStyle/>
                    <a:p>
                      <a:pPr algn="l" fontAlgn="b"/>
                      <a:r>
                        <a:rPr lang="en-AU" sz="1100" b="0" i="0" u="none" strike="noStrike" dirty="0">
                          <a:solidFill>
                            <a:srgbClr val="000000"/>
                          </a:solidFill>
                          <a:effectLst/>
                          <a:latin typeface="Calibri" panose="020F0502020204030204" pitchFamily="34" charset="0"/>
                        </a:rPr>
                        <a:t>Sealing of unsealed urban roads</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dirty="0">
                          <a:solidFill>
                            <a:srgbClr val="9C0006"/>
                          </a:solidFill>
                          <a:effectLst/>
                          <a:latin typeface="Calibri" panose="020F0502020204030204" pitchFamily="34" charset="0"/>
                        </a:rPr>
                        <a:t>$375,000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79646"/>
                    </a:solidFill>
                  </a:tcPr>
                </a:tc>
                <a:extLst>
                  <a:ext uri="{0D108BD9-81ED-4DB2-BD59-A6C34878D82A}">
                    <a16:rowId xmlns:a16="http://schemas.microsoft.com/office/drawing/2014/main" val="2122637923"/>
                  </a:ext>
                </a:extLst>
              </a:tr>
              <a:tr h="262251">
                <a:tc>
                  <a:txBody>
                    <a:bodyPr/>
                    <a:lstStyle/>
                    <a:p>
                      <a:pPr algn="l" fontAlgn="b"/>
                      <a:r>
                        <a:rPr lang="en-GB" sz="1100" b="0" i="0" u="none" strike="noStrike" dirty="0">
                          <a:solidFill>
                            <a:srgbClr val="000000"/>
                          </a:solidFill>
                          <a:effectLst/>
                          <a:latin typeface="Calibri" panose="020F0502020204030204" pitchFamily="34" charset="0"/>
                        </a:rPr>
                        <a:t>Cultural and art facilities.</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dirty="0">
                          <a:solidFill>
                            <a:srgbClr val="9C0006"/>
                          </a:solidFill>
                          <a:effectLst/>
                          <a:latin typeface="Calibri" panose="020F0502020204030204" pitchFamily="34" charset="0"/>
                        </a:rPr>
                        <a:t>$120,000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79646"/>
                    </a:solidFill>
                  </a:tcPr>
                </a:tc>
                <a:extLst>
                  <a:ext uri="{0D108BD9-81ED-4DB2-BD59-A6C34878D82A}">
                    <a16:rowId xmlns:a16="http://schemas.microsoft.com/office/drawing/2014/main" val="4266874494"/>
                  </a:ext>
                </a:extLst>
              </a:tr>
              <a:tr h="275364">
                <a:tc>
                  <a:txBody>
                    <a:bodyPr/>
                    <a:lstStyle/>
                    <a:p>
                      <a:pPr algn="l" fontAlgn="b"/>
                      <a:r>
                        <a:rPr lang="en-GB" sz="1100" b="1" i="0" u="none" strike="noStrike" dirty="0">
                          <a:solidFill>
                            <a:srgbClr val="000000"/>
                          </a:solidFill>
                          <a:effectLst/>
                          <a:latin typeface="Calibri" panose="020F0502020204030204" pitchFamily="34" charset="0"/>
                        </a:rPr>
                        <a:t>TOTAL ADDITIONAL SERVICE</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r" fontAlgn="b"/>
                      <a:r>
                        <a:rPr lang="en-GB" sz="1100" b="1" i="0" u="none" strike="noStrike" dirty="0">
                          <a:solidFill>
                            <a:srgbClr val="9C0006"/>
                          </a:solidFill>
                          <a:effectLst/>
                          <a:latin typeface="Calibri" panose="020F0502020204030204" pitchFamily="34" charset="0"/>
                        </a:rPr>
                        <a:t>$745,000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182472129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7211144" cy="1143000"/>
          </a:xfrm>
        </p:spPr>
        <p:txBody>
          <a:bodyPr/>
          <a:lstStyle/>
          <a:p>
            <a:pPr algn="l"/>
            <a:r>
              <a:rPr lang="en-AU" dirty="0"/>
              <a:t>2014-15/2018-19 SRV projects</a:t>
            </a:r>
          </a:p>
        </p:txBody>
      </p:sp>
      <p:sp>
        <p:nvSpPr>
          <p:cNvPr id="3" name="Content Placeholder 2"/>
          <p:cNvSpPr>
            <a:spLocks noGrp="1"/>
          </p:cNvSpPr>
          <p:nvPr>
            <p:ph idx="1"/>
          </p:nvPr>
        </p:nvSpPr>
        <p:spPr/>
        <p:txBody>
          <a:bodyPr>
            <a:normAutofit/>
          </a:bodyPr>
          <a:lstStyle/>
          <a:p>
            <a:pPr marL="0" indent="0">
              <a:buNone/>
            </a:pPr>
            <a:endParaRPr lang="en-AU" sz="2000" dirty="0"/>
          </a:p>
          <a:p>
            <a:pPr marL="457200" lvl="1" indent="0">
              <a:buNone/>
            </a:pPr>
            <a:endParaRPr lang="en-AU" sz="2400" dirty="0"/>
          </a:p>
          <a:p>
            <a:pPr marL="457200" lvl="1" indent="0">
              <a:buNone/>
            </a:pPr>
            <a:endParaRPr lang="en-AU" dirty="0"/>
          </a:p>
        </p:txBody>
      </p:sp>
      <p:graphicFrame>
        <p:nvGraphicFramePr>
          <p:cNvPr id="5" name="Table 4">
            <a:extLst>
              <a:ext uri="{FF2B5EF4-FFF2-40B4-BE49-F238E27FC236}">
                <a16:creationId xmlns:a16="http://schemas.microsoft.com/office/drawing/2014/main" id="{D525A47E-755A-4BB7-9B7A-D141256DFE9A}"/>
              </a:ext>
            </a:extLst>
          </p:cNvPr>
          <p:cNvGraphicFramePr>
            <a:graphicFrameLocks noGrp="1"/>
          </p:cNvGraphicFramePr>
          <p:nvPr>
            <p:extLst>
              <p:ext uri="{D42A27DB-BD31-4B8C-83A1-F6EECF244321}">
                <p14:modId xmlns:p14="http://schemas.microsoft.com/office/powerpoint/2010/main" val="2497684932"/>
              </p:ext>
            </p:extLst>
          </p:nvPr>
        </p:nvGraphicFramePr>
        <p:xfrm>
          <a:off x="179512" y="1484784"/>
          <a:ext cx="8229600" cy="4277075"/>
        </p:xfrm>
        <a:graphic>
          <a:graphicData uri="http://schemas.openxmlformats.org/drawingml/2006/table">
            <a:tbl>
              <a:tblPr/>
              <a:tblGrid>
                <a:gridCol w="7091825">
                  <a:extLst>
                    <a:ext uri="{9D8B030D-6E8A-4147-A177-3AD203B41FA5}">
                      <a16:colId xmlns:a16="http://schemas.microsoft.com/office/drawing/2014/main" val="8730950"/>
                    </a:ext>
                  </a:extLst>
                </a:gridCol>
                <a:gridCol w="1137775">
                  <a:extLst>
                    <a:ext uri="{9D8B030D-6E8A-4147-A177-3AD203B41FA5}">
                      <a16:colId xmlns:a16="http://schemas.microsoft.com/office/drawing/2014/main" val="2013977458"/>
                    </a:ext>
                  </a:extLst>
                </a:gridCol>
              </a:tblGrid>
              <a:tr h="580663">
                <a:tc>
                  <a:txBody>
                    <a:bodyPr/>
                    <a:lstStyle/>
                    <a:p>
                      <a:pPr algn="l" fontAlgn="b"/>
                      <a:r>
                        <a:rPr lang="en-AU" sz="1100" b="1" i="0" u="none" strike="noStrike" dirty="0">
                          <a:solidFill>
                            <a:srgbClr val="000000"/>
                          </a:solidFill>
                          <a:effectLst/>
                          <a:latin typeface="Calibri" panose="020F0502020204030204" pitchFamily="34" charset="0"/>
                        </a:rPr>
                        <a:t>Expenditure  includes all CSP projects plus maintenance increases and organisation capacity</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TOTAL Expenditure</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988223"/>
                  </a:ext>
                </a:extLst>
              </a:tr>
              <a:tr h="283250">
                <a:tc>
                  <a:txBody>
                    <a:bodyPr/>
                    <a:lstStyle/>
                    <a:p>
                      <a:pPr algn="l" fontAlgn="b"/>
                      <a:r>
                        <a:rPr lang="en-GB" sz="1100" b="1" i="0" u="none" strike="noStrike" dirty="0">
                          <a:solidFill>
                            <a:srgbClr val="000000"/>
                          </a:solidFill>
                          <a:effectLst/>
                          <a:latin typeface="Calibri" panose="020F0502020204030204" pitchFamily="34" charset="0"/>
                        </a:rPr>
                        <a:t>CAPITAL IMPROVEMENTS</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45180696"/>
                  </a:ext>
                </a:extLst>
              </a:tr>
              <a:tr h="283250">
                <a:tc>
                  <a:txBody>
                    <a:bodyPr/>
                    <a:lstStyle/>
                    <a:p>
                      <a:pPr algn="l" fontAlgn="b"/>
                      <a:r>
                        <a:rPr lang="en-AU" sz="1100" b="0" i="0" u="none" strike="noStrike" dirty="0">
                          <a:solidFill>
                            <a:srgbClr val="000000"/>
                          </a:solidFill>
                          <a:effectLst/>
                          <a:latin typeface="Calibri" panose="020F0502020204030204" pitchFamily="34" charset="0"/>
                        </a:rPr>
                        <a:t>Casino Drill Hall and riverfront amphitheatre project</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dirty="0">
                          <a:solidFill>
                            <a:srgbClr val="9C0006"/>
                          </a:solidFill>
                          <a:effectLst/>
                          <a:latin typeface="Calibri" panose="020F0502020204030204" pitchFamily="34" charset="0"/>
                        </a:rPr>
                        <a:t>$1,050,000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2303083105"/>
                  </a:ext>
                </a:extLst>
              </a:tr>
              <a:tr h="283250">
                <a:tc>
                  <a:txBody>
                    <a:bodyPr/>
                    <a:lstStyle/>
                    <a:p>
                      <a:pPr algn="l" fontAlgn="b"/>
                      <a:r>
                        <a:rPr lang="en-AU" sz="1100" b="0" i="0" u="none" strike="noStrike" dirty="0">
                          <a:solidFill>
                            <a:srgbClr val="000000"/>
                          </a:solidFill>
                          <a:effectLst/>
                          <a:latin typeface="Calibri" panose="020F0502020204030204" pitchFamily="34" charset="0"/>
                        </a:rPr>
                        <a:t>Evans Head public amenities upgrades 2018/19</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dirty="0">
                          <a:solidFill>
                            <a:srgbClr val="9C0006"/>
                          </a:solidFill>
                          <a:effectLst/>
                          <a:latin typeface="Calibri" panose="020F0502020204030204" pitchFamily="34" charset="0"/>
                        </a:rPr>
                        <a:t>$470,000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401324982"/>
                  </a:ext>
                </a:extLst>
              </a:tr>
              <a:tr h="283250">
                <a:tc>
                  <a:txBody>
                    <a:bodyPr/>
                    <a:lstStyle/>
                    <a:p>
                      <a:pPr algn="l" fontAlgn="b"/>
                      <a:r>
                        <a:rPr lang="en-GB" sz="1100" b="0" i="0" u="none" strike="noStrike" dirty="0">
                          <a:solidFill>
                            <a:srgbClr val="000000"/>
                          </a:solidFill>
                          <a:effectLst/>
                          <a:latin typeface="Calibri" panose="020F0502020204030204" pitchFamily="34" charset="0"/>
                        </a:rPr>
                        <a:t>Woodburn riverside park upgrade</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dirty="0">
                          <a:solidFill>
                            <a:srgbClr val="9C0006"/>
                          </a:solidFill>
                          <a:effectLst/>
                          <a:latin typeface="Calibri" panose="020F0502020204030204" pitchFamily="34" charset="0"/>
                        </a:rPr>
                        <a:t>$500,000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3281746664"/>
                  </a:ext>
                </a:extLst>
              </a:tr>
              <a:tr h="283250">
                <a:tc>
                  <a:txBody>
                    <a:bodyPr/>
                    <a:lstStyle/>
                    <a:p>
                      <a:pPr algn="l" fontAlgn="b"/>
                      <a:r>
                        <a:rPr lang="en-GB" sz="1100" b="0" i="0" u="none" strike="noStrike" dirty="0">
                          <a:solidFill>
                            <a:srgbClr val="000000"/>
                          </a:solidFill>
                          <a:effectLst/>
                          <a:latin typeface="Calibri" panose="020F0502020204030204" pitchFamily="34" charset="0"/>
                        </a:rPr>
                        <a:t>Coraki riverfront upgrade </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dirty="0">
                          <a:solidFill>
                            <a:srgbClr val="9C0006"/>
                          </a:solidFill>
                          <a:effectLst/>
                          <a:latin typeface="Calibri" panose="020F0502020204030204" pitchFamily="34" charset="0"/>
                        </a:rPr>
                        <a:t>$355,000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1690381721"/>
                  </a:ext>
                </a:extLst>
              </a:tr>
              <a:tr h="283250">
                <a:tc>
                  <a:txBody>
                    <a:bodyPr/>
                    <a:lstStyle/>
                    <a:p>
                      <a:pPr algn="l" fontAlgn="b"/>
                      <a:r>
                        <a:rPr lang="en-GB" sz="1100" b="0" i="0" u="none" strike="noStrike" dirty="0">
                          <a:solidFill>
                            <a:srgbClr val="000000"/>
                          </a:solidFill>
                          <a:effectLst/>
                          <a:latin typeface="Calibri" panose="020F0502020204030204" pitchFamily="34" charset="0"/>
                        </a:rPr>
                        <a:t>Casino Showground upgrades</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dirty="0">
                          <a:solidFill>
                            <a:srgbClr val="9C0006"/>
                          </a:solidFill>
                          <a:effectLst/>
                          <a:latin typeface="Calibri" panose="020F0502020204030204" pitchFamily="34" charset="0"/>
                        </a:rPr>
                        <a:t>$100,000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1365727512"/>
                  </a:ext>
                </a:extLst>
              </a:tr>
              <a:tr h="283250">
                <a:tc>
                  <a:txBody>
                    <a:bodyPr/>
                    <a:lstStyle/>
                    <a:p>
                      <a:pPr algn="l" fontAlgn="b"/>
                      <a:r>
                        <a:rPr lang="en-AU" sz="1100" b="0" i="0" u="none" strike="noStrike" dirty="0">
                          <a:solidFill>
                            <a:srgbClr val="000000"/>
                          </a:solidFill>
                          <a:effectLst/>
                          <a:latin typeface="Calibri" panose="020F0502020204030204" pitchFamily="34" charset="0"/>
                        </a:rPr>
                        <a:t>Casino  car parking </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dirty="0">
                          <a:solidFill>
                            <a:srgbClr val="9C0006"/>
                          </a:solidFill>
                          <a:effectLst/>
                          <a:latin typeface="Calibri" panose="020F0502020204030204" pitchFamily="34" charset="0"/>
                        </a:rPr>
                        <a:t>$580,000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1982284542"/>
                  </a:ext>
                </a:extLst>
              </a:tr>
              <a:tr h="283250">
                <a:tc>
                  <a:txBody>
                    <a:bodyPr/>
                    <a:lstStyle/>
                    <a:p>
                      <a:pPr algn="l" fontAlgn="b"/>
                      <a:r>
                        <a:rPr lang="en-GB" sz="1100" b="0" i="0" u="none" strike="noStrike" dirty="0">
                          <a:solidFill>
                            <a:srgbClr val="000000"/>
                          </a:solidFill>
                          <a:effectLst/>
                          <a:latin typeface="Calibri" panose="020F0502020204030204" pitchFamily="34" charset="0"/>
                        </a:rPr>
                        <a:t>Evans Head skatepark </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dirty="0">
                          <a:solidFill>
                            <a:srgbClr val="9C0006"/>
                          </a:solidFill>
                          <a:effectLst/>
                          <a:latin typeface="Calibri" panose="020F0502020204030204" pitchFamily="34" charset="0"/>
                        </a:rPr>
                        <a:t>$100,000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919300683"/>
                  </a:ext>
                </a:extLst>
              </a:tr>
              <a:tr h="283250">
                <a:tc>
                  <a:txBody>
                    <a:bodyPr/>
                    <a:lstStyle/>
                    <a:p>
                      <a:pPr algn="l" fontAlgn="b"/>
                      <a:r>
                        <a:rPr lang="en-GB" sz="1100" b="0" i="0" u="none" strike="noStrike" dirty="0">
                          <a:solidFill>
                            <a:srgbClr val="000000"/>
                          </a:solidFill>
                          <a:effectLst/>
                          <a:latin typeface="Calibri" panose="020F0502020204030204" pitchFamily="34" charset="0"/>
                        </a:rPr>
                        <a:t>Crawford Square regional park</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dirty="0">
                          <a:solidFill>
                            <a:srgbClr val="9C0006"/>
                          </a:solidFill>
                          <a:effectLst/>
                          <a:latin typeface="Calibri" panose="020F0502020204030204" pitchFamily="34" charset="0"/>
                        </a:rPr>
                        <a:t>$150,000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4121180643"/>
                  </a:ext>
                </a:extLst>
              </a:tr>
              <a:tr h="283250">
                <a:tc>
                  <a:txBody>
                    <a:bodyPr/>
                    <a:lstStyle/>
                    <a:p>
                      <a:pPr algn="l" fontAlgn="b"/>
                      <a:r>
                        <a:rPr lang="en-GB" sz="1100" b="0" i="0" u="none" strike="noStrike" dirty="0">
                          <a:solidFill>
                            <a:srgbClr val="000000"/>
                          </a:solidFill>
                          <a:effectLst/>
                          <a:latin typeface="Calibri" panose="020F0502020204030204" pitchFamily="34" charset="0"/>
                        </a:rPr>
                        <a:t>Woodburn skatepark</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dirty="0">
                          <a:solidFill>
                            <a:srgbClr val="9C0006"/>
                          </a:solidFill>
                          <a:effectLst/>
                          <a:latin typeface="Calibri" panose="020F0502020204030204" pitchFamily="34" charset="0"/>
                        </a:rPr>
                        <a:t>$80,000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744522523"/>
                  </a:ext>
                </a:extLst>
              </a:tr>
              <a:tr h="283250">
                <a:tc>
                  <a:txBody>
                    <a:bodyPr/>
                    <a:lstStyle/>
                    <a:p>
                      <a:pPr algn="l" fontAlgn="b"/>
                      <a:r>
                        <a:rPr lang="en-GB" sz="1100" b="0" i="0" u="none" strike="noStrike" dirty="0">
                          <a:solidFill>
                            <a:srgbClr val="000000"/>
                          </a:solidFill>
                          <a:effectLst/>
                          <a:latin typeface="Calibri" panose="020F0502020204030204" pitchFamily="34" charset="0"/>
                        </a:rPr>
                        <a:t>Casino skatepark </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dirty="0">
                          <a:solidFill>
                            <a:srgbClr val="9C0006"/>
                          </a:solidFill>
                          <a:effectLst/>
                          <a:latin typeface="Calibri" panose="020F0502020204030204" pitchFamily="34" charset="0"/>
                        </a:rPr>
                        <a:t>$240,000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2329759366"/>
                  </a:ext>
                </a:extLst>
              </a:tr>
              <a:tr h="283250">
                <a:tc>
                  <a:txBody>
                    <a:bodyPr/>
                    <a:lstStyle/>
                    <a:p>
                      <a:pPr algn="l" fontAlgn="b"/>
                      <a:r>
                        <a:rPr lang="en-GB" sz="1100" b="0" i="0" u="none" strike="noStrike" dirty="0">
                          <a:solidFill>
                            <a:srgbClr val="000000"/>
                          </a:solidFill>
                          <a:effectLst/>
                          <a:latin typeface="Calibri" panose="020F0502020204030204" pitchFamily="34" charset="0"/>
                        </a:rPr>
                        <a:t>Town entrance signage</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dirty="0">
                          <a:solidFill>
                            <a:srgbClr val="9C0006"/>
                          </a:solidFill>
                          <a:effectLst/>
                          <a:latin typeface="Calibri" panose="020F0502020204030204" pitchFamily="34" charset="0"/>
                        </a:rPr>
                        <a:t>$60,000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59946666"/>
                  </a:ext>
                </a:extLst>
              </a:tr>
              <a:tr h="297412">
                <a:tc>
                  <a:txBody>
                    <a:bodyPr/>
                    <a:lstStyle/>
                    <a:p>
                      <a:pPr algn="l" fontAlgn="b"/>
                      <a:r>
                        <a:rPr lang="en-GB" sz="1100" b="1" i="0" u="none" strike="noStrike" dirty="0">
                          <a:solidFill>
                            <a:srgbClr val="000000"/>
                          </a:solidFill>
                          <a:effectLst/>
                          <a:latin typeface="Calibri" panose="020F0502020204030204" pitchFamily="34" charset="0"/>
                        </a:rPr>
                        <a:t>TOTAL CAPITAL IMPROVEMENTS</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r" fontAlgn="b"/>
                      <a:r>
                        <a:rPr lang="en-GB" sz="1100" b="1" i="0" u="none" strike="noStrike" dirty="0">
                          <a:solidFill>
                            <a:srgbClr val="9C0006"/>
                          </a:solidFill>
                          <a:effectLst/>
                          <a:latin typeface="Calibri" panose="020F0502020204030204" pitchFamily="34" charset="0"/>
                        </a:rPr>
                        <a:t>$3,685,000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131638531"/>
                  </a:ext>
                </a:extLst>
              </a:tr>
            </a:tbl>
          </a:graphicData>
        </a:graphic>
      </p:graphicFrame>
    </p:spTree>
    <p:extLst>
      <p:ext uri="{BB962C8B-B14F-4D97-AF65-F5344CB8AC3E}">
        <p14:creationId xmlns:p14="http://schemas.microsoft.com/office/powerpoint/2010/main" val="132709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139136" cy="1143000"/>
          </a:xfrm>
        </p:spPr>
        <p:txBody>
          <a:bodyPr/>
          <a:lstStyle/>
          <a:p>
            <a:pPr algn="l"/>
            <a:r>
              <a:rPr lang="en-AU" dirty="0"/>
              <a:t>2014-15/2018-19 SRV projects</a:t>
            </a:r>
          </a:p>
        </p:txBody>
      </p:sp>
      <p:sp>
        <p:nvSpPr>
          <p:cNvPr id="3" name="Content Placeholder 2"/>
          <p:cNvSpPr>
            <a:spLocks noGrp="1"/>
          </p:cNvSpPr>
          <p:nvPr>
            <p:ph idx="1"/>
          </p:nvPr>
        </p:nvSpPr>
        <p:spPr/>
        <p:txBody>
          <a:bodyPr>
            <a:normAutofit/>
          </a:bodyPr>
          <a:lstStyle/>
          <a:p>
            <a:pPr marL="0" indent="0">
              <a:buNone/>
            </a:pPr>
            <a:endParaRPr lang="en-AU" sz="2000" dirty="0"/>
          </a:p>
          <a:p>
            <a:pPr marL="457200" lvl="1" indent="0">
              <a:buNone/>
            </a:pPr>
            <a:endParaRPr lang="en-AU" sz="2400" dirty="0"/>
          </a:p>
          <a:p>
            <a:pPr marL="457200" lvl="1" indent="0">
              <a:buNone/>
            </a:pPr>
            <a:endParaRPr lang="en-AU" dirty="0"/>
          </a:p>
        </p:txBody>
      </p:sp>
      <p:graphicFrame>
        <p:nvGraphicFramePr>
          <p:cNvPr id="4" name="Table 3">
            <a:extLst>
              <a:ext uri="{FF2B5EF4-FFF2-40B4-BE49-F238E27FC236}">
                <a16:creationId xmlns:a16="http://schemas.microsoft.com/office/drawing/2014/main" id="{0A169A5D-95B7-4C2B-8DDA-B71BCDE18095}"/>
              </a:ext>
            </a:extLst>
          </p:cNvPr>
          <p:cNvGraphicFramePr>
            <a:graphicFrameLocks noGrp="1"/>
          </p:cNvGraphicFramePr>
          <p:nvPr>
            <p:extLst>
              <p:ext uri="{D42A27DB-BD31-4B8C-83A1-F6EECF244321}">
                <p14:modId xmlns:p14="http://schemas.microsoft.com/office/powerpoint/2010/main" val="2037832745"/>
              </p:ext>
            </p:extLst>
          </p:nvPr>
        </p:nvGraphicFramePr>
        <p:xfrm>
          <a:off x="457200" y="1700808"/>
          <a:ext cx="8229600" cy="4248476"/>
        </p:xfrm>
        <a:graphic>
          <a:graphicData uri="http://schemas.openxmlformats.org/drawingml/2006/table">
            <a:tbl>
              <a:tblPr/>
              <a:tblGrid>
                <a:gridCol w="7091825">
                  <a:extLst>
                    <a:ext uri="{9D8B030D-6E8A-4147-A177-3AD203B41FA5}">
                      <a16:colId xmlns:a16="http://schemas.microsoft.com/office/drawing/2014/main" val="2831786683"/>
                    </a:ext>
                  </a:extLst>
                </a:gridCol>
                <a:gridCol w="1137775">
                  <a:extLst>
                    <a:ext uri="{9D8B030D-6E8A-4147-A177-3AD203B41FA5}">
                      <a16:colId xmlns:a16="http://schemas.microsoft.com/office/drawing/2014/main" val="3883846704"/>
                    </a:ext>
                  </a:extLst>
                </a:gridCol>
              </a:tblGrid>
              <a:tr h="664839">
                <a:tc>
                  <a:txBody>
                    <a:bodyPr/>
                    <a:lstStyle/>
                    <a:p>
                      <a:pPr algn="l" fontAlgn="b"/>
                      <a:r>
                        <a:rPr lang="en-AU" sz="1100" b="1" i="0" u="none" strike="noStrike" dirty="0">
                          <a:solidFill>
                            <a:srgbClr val="000000"/>
                          </a:solidFill>
                          <a:effectLst/>
                          <a:latin typeface="Calibri" panose="020F0502020204030204" pitchFamily="34" charset="0"/>
                        </a:rPr>
                        <a:t>Expenditure includes all CSP projects plus maintenance increases and organisation capacity</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TOTAL Expenditure</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35259"/>
                  </a:ext>
                </a:extLst>
              </a:tr>
              <a:tr h="324311">
                <a:tc>
                  <a:txBody>
                    <a:bodyPr/>
                    <a:lstStyle/>
                    <a:p>
                      <a:pPr algn="l" fontAlgn="b"/>
                      <a:r>
                        <a:rPr lang="en-GB" sz="1100" b="1" i="0" u="none" strike="noStrike" dirty="0">
                          <a:solidFill>
                            <a:srgbClr val="000000"/>
                          </a:solidFill>
                          <a:effectLst/>
                          <a:latin typeface="Calibri" panose="020F0502020204030204" pitchFamily="34" charset="0"/>
                        </a:rPr>
                        <a:t>IMPROVED MAINTENANCE</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dirty="0">
                          <a:solidFill>
                            <a:srgbClr val="9C0006"/>
                          </a:solidFill>
                          <a:effectLst/>
                          <a:latin typeface="Calibri" panose="020F0502020204030204" pitchFamily="34" charset="0"/>
                        </a:rPr>
                        <a:t> </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66082256"/>
                  </a:ext>
                </a:extLst>
              </a:tr>
              <a:tr h="324311">
                <a:tc>
                  <a:txBody>
                    <a:bodyPr/>
                    <a:lstStyle/>
                    <a:p>
                      <a:pPr algn="l" fontAlgn="b"/>
                      <a:r>
                        <a:rPr lang="en-GB" sz="1100" b="0" i="0" u="none" strike="noStrike" dirty="0">
                          <a:solidFill>
                            <a:srgbClr val="000000"/>
                          </a:solidFill>
                          <a:effectLst/>
                          <a:latin typeface="Calibri" panose="020F0502020204030204" pitchFamily="34" charset="0"/>
                        </a:rPr>
                        <a:t>Playground maintenance</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dirty="0">
                          <a:solidFill>
                            <a:srgbClr val="9C6500"/>
                          </a:solidFill>
                          <a:effectLst/>
                          <a:latin typeface="Calibri" panose="020F0502020204030204" pitchFamily="34" charset="0"/>
                        </a:rPr>
                        <a:t>$75,000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EB9C"/>
                    </a:solidFill>
                  </a:tcPr>
                </a:tc>
                <a:extLst>
                  <a:ext uri="{0D108BD9-81ED-4DB2-BD59-A6C34878D82A}">
                    <a16:rowId xmlns:a16="http://schemas.microsoft.com/office/drawing/2014/main" val="509334963"/>
                  </a:ext>
                </a:extLst>
              </a:tr>
              <a:tr h="324311">
                <a:tc>
                  <a:txBody>
                    <a:bodyPr/>
                    <a:lstStyle/>
                    <a:p>
                      <a:pPr algn="l" fontAlgn="b"/>
                      <a:r>
                        <a:rPr lang="en-GB" sz="1100" b="0" i="0" u="none" strike="noStrike" dirty="0">
                          <a:solidFill>
                            <a:srgbClr val="000000"/>
                          </a:solidFill>
                          <a:effectLst/>
                          <a:latin typeface="Calibri" panose="020F0502020204030204" pitchFamily="34" charset="0"/>
                        </a:rPr>
                        <a:t>Toilet cleaning maintenance</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dirty="0">
                          <a:solidFill>
                            <a:srgbClr val="9C6500"/>
                          </a:solidFill>
                          <a:effectLst/>
                          <a:latin typeface="Calibri" panose="020F0502020204030204" pitchFamily="34" charset="0"/>
                        </a:rPr>
                        <a:t>$75,000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EB9C"/>
                    </a:solidFill>
                  </a:tcPr>
                </a:tc>
                <a:extLst>
                  <a:ext uri="{0D108BD9-81ED-4DB2-BD59-A6C34878D82A}">
                    <a16:rowId xmlns:a16="http://schemas.microsoft.com/office/drawing/2014/main" val="1582365169"/>
                  </a:ext>
                </a:extLst>
              </a:tr>
              <a:tr h="324311">
                <a:tc>
                  <a:txBody>
                    <a:bodyPr/>
                    <a:lstStyle/>
                    <a:p>
                      <a:pPr algn="l" fontAlgn="b"/>
                      <a:r>
                        <a:rPr lang="en-GB" sz="1100" b="0" i="0" u="none" strike="noStrike" dirty="0">
                          <a:solidFill>
                            <a:srgbClr val="000000"/>
                          </a:solidFill>
                          <a:effectLst/>
                          <a:latin typeface="Calibri" panose="020F0502020204030204" pitchFamily="34" charset="0"/>
                        </a:rPr>
                        <a:t>Rural road drain maintenance</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dirty="0">
                          <a:solidFill>
                            <a:srgbClr val="9C6500"/>
                          </a:solidFill>
                          <a:effectLst/>
                          <a:latin typeface="Calibri" panose="020F0502020204030204" pitchFamily="34" charset="0"/>
                        </a:rPr>
                        <a:t>$250,000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EB9C"/>
                    </a:solidFill>
                  </a:tcPr>
                </a:tc>
                <a:extLst>
                  <a:ext uri="{0D108BD9-81ED-4DB2-BD59-A6C34878D82A}">
                    <a16:rowId xmlns:a16="http://schemas.microsoft.com/office/drawing/2014/main" val="1112881108"/>
                  </a:ext>
                </a:extLst>
              </a:tr>
              <a:tr h="324311">
                <a:tc>
                  <a:txBody>
                    <a:bodyPr/>
                    <a:lstStyle/>
                    <a:p>
                      <a:pPr algn="l" fontAlgn="b"/>
                      <a:r>
                        <a:rPr lang="en-GB" sz="1100" b="1" i="0" u="none" strike="noStrike" dirty="0">
                          <a:solidFill>
                            <a:srgbClr val="000000"/>
                          </a:solidFill>
                          <a:effectLst/>
                          <a:latin typeface="Calibri" panose="020F0502020204030204" pitchFamily="34" charset="0"/>
                        </a:rPr>
                        <a:t>TOTAL IMPROVED MAINTENANCE</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1" i="0" u="none" strike="noStrike" dirty="0">
                          <a:solidFill>
                            <a:srgbClr val="9C6500"/>
                          </a:solidFill>
                          <a:effectLst/>
                          <a:latin typeface="Calibri" panose="020F0502020204030204" pitchFamily="34" charset="0"/>
                        </a:rPr>
                        <a:t>$400,000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EB9C"/>
                    </a:solidFill>
                  </a:tcPr>
                </a:tc>
                <a:extLst>
                  <a:ext uri="{0D108BD9-81ED-4DB2-BD59-A6C34878D82A}">
                    <a16:rowId xmlns:a16="http://schemas.microsoft.com/office/drawing/2014/main" val="3882335013"/>
                  </a:ext>
                </a:extLst>
              </a:tr>
              <a:tr h="324311">
                <a:tc>
                  <a:txBody>
                    <a:bodyPr/>
                    <a:lstStyle/>
                    <a:p>
                      <a:pPr algn="l" fontAlgn="b"/>
                      <a:r>
                        <a:rPr lang="en-GB" sz="1100" b="0" i="0" u="none" strike="noStrike" dirty="0">
                          <a:solidFill>
                            <a:srgbClr val="000000"/>
                          </a:solidFill>
                          <a:effectLst/>
                          <a:latin typeface="Calibri" panose="020F0502020204030204" pitchFamily="34" charset="0"/>
                        </a:rPr>
                        <a:t> </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dirty="0">
                          <a:solidFill>
                            <a:srgbClr val="9C6500"/>
                          </a:solidFill>
                          <a:effectLst/>
                          <a:latin typeface="Calibri" panose="020F0502020204030204" pitchFamily="34" charset="0"/>
                        </a:rPr>
                        <a:t> </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99608265"/>
                  </a:ext>
                </a:extLst>
              </a:tr>
              <a:tr h="324311">
                <a:tc>
                  <a:txBody>
                    <a:bodyPr/>
                    <a:lstStyle/>
                    <a:p>
                      <a:pPr algn="l" fontAlgn="b"/>
                      <a:r>
                        <a:rPr lang="en-GB" sz="1100" b="1" i="0" u="none" strike="noStrike" dirty="0">
                          <a:solidFill>
                            <a:srgbClr val="000000"/>
                          </a:solidFill>
                          <a:effectLst/>
                          <a:latin typeface="Calibri" panose="020F0502020204030204" pitchFamily="34" charset="0"/>
                        </a:rPr>
                        <a:t>INCREASED CAPACITY</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dirty="0">
                          <a:solidFill>
                            <a:srgbClr val="9C6500"/>
                          </a:solidFill>
                          <a:effectLst/>
                          <a:latin typeface="Calibri" panose="020F0502020204030204" pitchFamily="34" charset="0"/>
                        </a:rPr>
                        <a:t> </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73342824"/>
                  </a:ext>
                </a:extLst>
              </a:tr>
              <a:tr h="324311">
                <a:tc>
                  <a:txBody>
                    <a:bodyPr/>
                    <a:lstStyle/>
                    <a:p>
                      <a:pPr algn="l" fontAlgn="b"/>
                      <a:r>
                        <a:rPr lang="en-GB" sz="1100" b="0" i="0" u="none" strike="noStrike" dirty="0">
                          <a:solidFill>
                            <a:srgbClr val="000000"/>
                          </a:solidFill>
                          <a:effectLst/>
                          <a:latin typeface="Calibri" panose="020F0502020204030204" pitchFamily="34" charset="0"/>
                        </a:rPr>
                        <a:t>IT innovation fund.</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dirty="0">
                          <a:solidFill>
                            <a:srgbClr val="FFFFFF"/>
                          </a:solidFill>
                          <a:effectLst/>
                          <a:latin typeface="Calibri" panose="020F0502020204030204" pitchFamily="34" charset="0"/>
                        </a:rPr>
                        <a:t>$200,000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4BACC6"/>
                    </a:solidFill>
                  </a:tcPr>
                </a:tc>
                <a:extLst>
                  <a:ext uri="{0D108BD9-81ED-4DB2-BD59-A6C34878D82A}">
                    <a16:rowId xmlns:a16="http://schemas.microsoft.com/office/drawing/2014/main" val="2810030068"/>
                  </a:ext>
                </a:extLst>
              </a:tr>
              <a:tr h="324311">
                <a:tc>
                  <a:txBody>
                    <a:bodyPr/>
                    <a:lstStyle/>
                    <a:p>
                      <a:pPr algn="l" fontAlgn="b"/>
                      <a:r>
                        <a:rPr lang="en-AU" sz="1100" b="0" i="0" u="none" strike="noStrike" dirty="0">
                          <a:solidFill>
                            <a:srgbClr val="000000"/>
                          </a:solidFill>
                          <a:effectLst/>
                          <a:latin typeface="Calibri" panose="020F0502020204030204" pitchFamily="34" charset="0"/>
                        </a:rPr>
                        <a:t>Public wifi in Casino, Woodburn, Evans Head CBDs and Coraki Riverfront</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dirty="0">
                          <a:solidFill>
                            <a:srgbClr val="FFFFFF"/>
                          </a:solidFill>
                          <a:effectLst/>
                          <a:latin typeface="Calibri" panose="020F0502020204030204" pitchFamily="34" charset="0"/>
                        </a:rPr>
                        <a:t>$150,000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4BACC6"/>
                    </a:solidFill>
                  </a:tcPr>
                </a:tc>
                <a:extLst>
                  <a:ext uri="{0D108BD9-81ED-4DB2-BD59-A6C34878D82A}">
                    <a16:rowId xmlns:a16="http://schemas.microsoft.com/office/drawing/2014/main" val="3098915137"/>
                  </a:ext>
                </a:extLst>
              </a:tr>
              <a:tr h="324311">
                <a:tc>
                  <a:txBody>
                    <a:bodyPr/>
                    <a:lstStyle/>
                    <a:p>
                      <a:pPr algn="l" fontAlgn="b"/>
                      <a:r>
                        <a:rPr lang="en-AU" sz="1100" b="0" i="0" u="none" strike="noStrike" dirty="0">
                          <a:solidFill>
                            <a:srgbClr val="000000"/>
                          </a:solidFill>
                          <a:effectLst/>
                          <a:latin typeface="Calibri" panose="020F0502020204030204" pitchFamily="34" charset="0"/>
                        </a:rPr>
                        <a:t>Economic</a:t>
                      </a:r>
                      <a:r>
                        <a:rPr lang="en-AU" sz="1100" b="0" i="0" u="none" strike="noStrike" baseline="0" dirty="0">
                          <a:solidFill>
                            <a:srgbClr val="000000"/>
                          </a:solidFill>
                          <a:effectLst/>
                          <a:latin typeface="Calibri" panose="020F0502020204030204" pitchFamily="34" charset="0"/>
                        </a:rPr>
                        <a:t> d</a:t>
                      </a:r>
                      <a:r>
                        <a:rPr lang="en-AU" sz="1100" b="0" i="0" u="none" strike="noStrike" dirty="0">
                          <a:solidFill>
                            <a:srgbClr val="000000"/>
                          </a:solidFill>
                          <a:effectLst/>
                          <a:latin typeface="Calibri" panose="020F0502020204030204" pitchFamily="34" charset="0"/>
                        </a:rPr>
                        <a:t>evelopment plans/projects to support growth</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dirty="0">
                          <a:solidFill>
                            <a:srgbClr val="FFFFFF"/>
                          </a:solidFill>
                          <a:effectLst/>
                          <a:latin typeface="Calibri" panose="020F0502020204030204" pitchFamily="34" charset="0"/>
                        </a:rPr>
                        <a:t>$165,000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4BACC6"/>
                    </a:solidFill>
                  </a:tcPr>
                </a:tc>
                <a:extLst>
                  <a:ext uri="{0D108BD9-81ED-4DB2-BD59-A6C34878D82A}">
                    <a16:rowId xmlns:a16="http://schemas.microsoft.com/office/drawing/2014/main" val="239448282"/>
                  </a:ext>
                </a:extLst>
              </a:tr>
              <a:tr h="340527">
                <a:tc>
                  <a:txBody>
                    <a:bodyPr/>
                    <a:lstStyle/>
                    <a:p>
                      <a:pPr algn="l" fontAlgn="b"/>
                      <a:r>
                        <a:rPr lang="en-GB" sz="1100" b="1" i="0" u="none" strike="noStrike" dirty="0">
                          <a:solidFill>
                            <a:srgbClr val="000000"/>
                          </a:solidFill>
                          <a:effectLst/>
                          <a:latin typeface="Calibri" panose="020F0502020204030204" pitchFamily="34" charset="0"/>
                        </a:rPr>
                        <a:t>TOTAL INCREASED CAPACITY</a:t>
                      </a:r>
                    </a:p>
                  </a:txBody>
                  <a:tcPr marL="9254" marR="9254" marT="9254"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r" fontAlgn="b"/>
                      <a:r>
                        <a:rPr lang="en-GB" sz="1100" b="1" i="0" u="none" strike="noStrike" dirty="0">
                          <a:solidFill>
                            <a:srgbClr val="FFFFFF"/>
                          </a:solidFill>
                          <a:effectLst/>
                          <a:latin typeface="Calibri" panose="020F0502020204030204" pitchFamily="34" charset="0"/>
                        </a:rPr>
                        <a:t>$515,000</a:t>
                      </a:r>
                    </a:p>
                  </a:txBody>
                  <a:tcPr marL="9254" marR="9254" marT="9254"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617283562"/>
                  </a:ext>
                </a:extLst>
              </a:tr>
            </a:tbl>
          </a:graphicData>
        </a:graphic>
      </p:graphicFrame>
    </p:spTree>
    <p:extLst>
      <p:ext uri="{BB962C8B-B14F-4D97-AF65-F5344CB8AC3E}">
        <p14:creationId xmlns:p14="http://schemas.microsoft.com/office/powerpoint/2010/main" val="518764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3264E-6D2B-419D-B6B9-F3BF1B02F11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C32523F-37F7-4CCC-B53B-B8527FF39A97}"/>
              </a:ext>
            </a:extLst>
          </p:cNvPr>
          <p:cNvSpPr>
            <a:spLocks noGrp="1"/>
          </p:cNvSpPr>
          <p:nvPr>
            <p:ph idx="1"/>
          </p:nvPr>
        </p:nvSpPr>
        <p:spPr/>
        <p:txBody>
          <a:bodyPr/>
          <a:lstStyle/>
          <a:p>
            <a:pPr marL="0" indent="0" algn="ctr">
              <a:buNone/>
            </a:pPr>
            <a:endParaRPr lang="en-US" dirty="0"/>
          </a:p>
          <a:p>
            <a:pPr marL="0" indent="0" algn="ctr">
              <a:buNone/>
            </a:pPr>
            <a:r>
              <a:rPr lang="en-US" sz="4800" dirty="0"/>
              <a:t>How does Richmond Valley Council compare to other Northern Rivers councils?</a:t>
            </a:r>
          </a:p>
        </p:txBody>
      </p:sp>
    </p:spTree>
    <p:extLst>
      <p:ext uri="{BB962C8B-B14F-4D97-AF65-F5344CB8AC3E}">
        <p14:creationId xmlns:p14="http://schemas.microsoft.com/office/powerpoint/2010/main" val="2821073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96E25-D6F6-42F6-B820-BD673620F031}"/>
              </a:ext>
            </a:extLst>
          </p:cNvPr>
          <p:cNvSpPr>
            <a:spLocks noGrp="1"/>
          </p:cNvSpPr>
          <p:nvPr>
            <p:ph type="title"/>
          </p:nvPr>
        </p:nvSpPr>
        <p:spPr/>
        <p:txBody>
          <a:bodyPr>
            <a:normAutofit/>
          </a:bodyPr>
          <a:lstStyle/>
          <a:p>
            <a:r>
              <a:rPr lang="en-US" sz="3200" dirty="0"/>
              <a:t>Northern Rivers Councils Comparisons</a:t>
            </a:r>
          </a:p>
        </p:txBody>
      </p:sp>
      <p:graphicFrame>
        <p:nvGraphicFramePr>
          <p:cNvPr id="4" name="Content Placeholder 3">
            <a:extLst>
              <a:ext uri="{FF2B5EF4-FFF2-40B4-BE49-F238E27FC236}">
                <a16:creationId xmlns:a16="http://schemas.microsoft.com/office/drawing/2014/main" id="{07CBFF38-C95B-4CE5-927F-65F5FEF6855B}"/>
              </a:ext>
            </a:extLst>
          </p:cNvPr>
          <p:cNvGraphicFramePr>
            <a:graphicFrameLocks noGrp="1"/>
          </p:cNvGraphicFramePr>
          <p:nvPr>
            <p:ph idx="1"/>
            <p:extLst>
              <p:ext uri="{D42A27DB-BD31-4B8C-83A1-F6EECF244321}">
                <p14:modId xmlns:p14="http://schemas.microsoft.com/office/powerpoint/2010/main" val="407036343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3103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E551D-25D1-4118-BDA5-917E10F2E34E}"/>
              </a:ext>
            </a:extLst>
          </p:cNvPr>
          <p:cNvSpPr>
            <a:spLocks noGrp="1"/>
          </p:cNvSpPr>
          <p:nvPr>
            <p:ph type="title"/>
          </p:nvPr>
        </p:nvSpPr>
        <p:spPr/>
        <p:txBody>
          <a:bodyPr>
            <a:normAutofit/>
          </a:bodyPr>
          <a:lstStyle/>
          <a:p>
            <a:r>
              <a:rPr lang="en-US" sz="3200" dirty="0"/>
              <a:t>Northern Rivers Councils Comparison</a:t>
            </a:r>
          </a:p>
        </p:txBody>
      </p:sp>
      <p:graphicFrame>
        <p:nvGraphicFramePr>
          <p:cNvPr id="4" name="Content Placeholder 3">
            <a:extLst>
              <a:ext uri="{FF2B5EF4-FFF2-40B4-BE49-F238E27FC236}">
                <a16:creationId xmlns:a16="http://schemas.microsoft.com/office/drawing/2014/main" id="{044BCE17-2DE4-42BE-91E5-46DE855C4E88}"/>
              </a:ext>
            </a:extLst>
          </p:cNvPr>
          <p:cNvGraphicFramePr>
            <a:graphicFrameLocks noGrp="1"/>
          </p:cNvGraphicFramePr>
          <p:nvPr>
            <p:ph idx="1"/>
            <p:extLst>
              <p:ext uri="{D42A27DB-BD31-4B8C-83A1-F6EECF244321}">
                <p14:modId xmlns:p14="http://schemas.microsoft.com/office/powerpoint/2010/main" val="81381368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1640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B22B-518A-4F8B-ABAF-5585EC073813}"/>
              </a:ext>
            </a:extLst>
          </p:cNvPr>
          <p:cNvSpPr>
            <a:spLocks noGrp="1"/>
          </p:cNvSpPr>
          <p:nvPr>
            <p:ph type="title"/>
          </p:nvPr>
        </p:nvSpPr>
        <p:spPr/>
        <p:txBody>
          <a:bodyPr>
            <a:normAutofit/>
          </a:bodyPr>
          <a:lstStyle/>
          <a:p>
            <a:r>
              <a:rPr lang="en-US" sz="3200" dirty="0"/>
              <a:t>Northern Rivers Councils Comparison</a:t>
            </a:r>
          </a:p>
        </p:txBody>
      </p:sp>
      <p:graphicFrame>
        <p:nvGraphicFramePr>
          <p:cNvPr id="4" name="Content Placeholder 3">
            <a:extLst>
              <a:ext uri="{FF2B5EF4-FFF2-40B4-BE49-F238E27FC236}">
                <a16:creationId xmlns:a16="http://schemas.microsoft.com/office/drawing/2014/main" id="{9028F08F-D217-4FB2-AB0B-EA858EF848E6}"/>
              </a:ext>
            </a:extLst>
          </p:cNvPr>
          <p:cNvGraphicFramePr>
            <a:graphicFrameLocks noGrp="1"/>
          </p:cNvGraphicFramePr>
          <p:nvPr>
            <p:ph idx="1"/>
            <p:extLst>
              <p:ext uri="{D42A27DB-BD31-4B8C-83A1-F6EECF244321}">
                <p14:modId xmlns:p14="http://schemas.microsoft.com/office/powerpoint/2010/main" val="49512310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4879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4015-8C58-479F-92B5-C944130A42D2}"/>
              </a:ext>
            </a:extLst>
          </p:cNvPr>
          <p:cNvSpPr>
            <a:spLocks noGrp="1"/>
          </p:cNvSpPr>
          <p:nvPr>
            <p:ph type="title"/>
          </p:nvPr>
        </p:nvSpPr>
        <p:spPr>
          <a:xfrm>
            <a:off x="1619672" y="274638"/>
            <a:ext cx="7067128" cy="1143000"/>
          </a:xfrm>
        </p:spPr>
        <p:txBody>
          <a:bodyPr>
            <a:normAutofit/>
          </a:bodyPr>
          <a:lstStyle/>
          <a:p>
            <a:pPr algn="just"/>
            <a:r>
              <a:rPr lang="en-AU" dirty="0"/>
              <a:t>What is the rate peg?</a:t>
            </a:r>
          </a:p>
        </p:txBody>
      </p:sp>
      <p:sp>
        <p:nvSpPr>
          <p:cNvPr id="3" name="Content Placeholder 2">
            <a:extLst>
              <a:ext uri="{FF2B5EF4-FFF2-40B4-BE49-F238E27FC236}">
                <a16:creationId xmlns:a16="http://schemas.microsoft.com/office/drawing/2014/main" id="{3EB8F831-E032-465A-A6FB-80A1130217F4}"/>
              </a:ext>
            </a:extLst>
          </p:cNvPr>
          <p:cNvSpPr>
            <a:spLocks noGrp="1"/>
          </p:cNvSpPr>
          <p:nvPr>
            <p:ph idx="1"/>
          </p:nvPr>
        </p:nvSpPr>
        <p:spPr>
          <a:xfrm>
            <a:off x="971600" y="1600200"/>
            <a:ext cx="7715200" cy="4493095"/>
          </a:xfrm>
        </p:spPr>
        <p:txBody>
          <a:bodyPr>
            <a:noAutofit/>
          </a:bodyPr>
          <a:lstStyle/>
          <a:p>
            <a:pPr marL="0" indent="0" algn="just">
              <a:buNone/>
            </a:pPr>
            <a:r>
              <a:rPr lang="en-AU" sz="1600" b="1" dirty="0"/>
              <a:t>Rate peg 2019-2020</a:t>
            </a:r>
          </a:p>
          <a:p>
            <a:pPr marL="0" indent="0" algn="just">
              <a:buNone/>
            </a:pPr>
            <a:r>
              <a:rPr lang="en-AU" sz="1600" dirty="0"/>
              <a:t>IPART has set the 2019-20 rate peg for NSW councils at </a:t>
            </a:r>
            <a:r>
              <a:rPr lang="en-AU" sz="1600" b="1" dirty="0"/>
              <a:t>2.7%</a:t>
            </a:r>
            <a:r>
              <a:rPr lang="en-AU" sz="1600" dirty="0"/>
              <a:t>. It has calculated the rate peg for 2019-20 by:</a:t>
            </a:r>
          </a:p>
          <a:p>
            <a:pPr algn="just" fontAlgn="t"/>
            <a:r>
              <a:rPr lang="en-AU" sz="1600" dirty="0"/>
              <a:t>taking the increase in the Local Government Cost Index to June 2018 of 2.7%; and</a:t>
            </a:r>
          </a:p>
          <a:p>
            <a:pPr algn="just" fontAlgn="t"/>
            <a:r>
              <a:rPr lang="en-AU" sz="1600" dirty="0"/>
              <a:t>setting the productivity factor to 0.0%.</a:t>
            </a:r>
          </a:p>
          <a:p>
            <a:pPr marL="0" indent="0" algn="just">
              <a:buNone/>
            </a:pPr>
            <a:r>
              <a:rPr lang="en-AU" sz="1600" dirty="0"/>
              <a:t>The rate peg is the maximum percentage amount by which a council may increase its general income for the year without going through the Special Variation process.</a:t>
            </a:r>
          </a:p>
          <a:p>
            <a:pPr marL="0" indent="0" algn="just">
              <a:buNone/>
            </a:pPr>
            <a:endParaRPr lang="en-AU" sz="1600" dirty="0"/>
          </a:p>
          <a:p>
            <a:pPr marL="0" indent="0" algn="just">
              <a:buNone/>
            </a:pPr>
            <a:r>
              <a:rPr lang="en-AU" sz="1600" b="1" dirty="0"/>
              <a:t>How the rate peg affects individual rates</a:t>
            </a:r>
          </a:p>
          <a:p>
            <a:pPr algn="just"/>
            <a:r>
              <a:rPr lang="en-AU" sz="1600" dirty="0"/>
              <a:t>The rate peg applies to general income in total, and not to individual ratepayers’ rates. As long as its general income remains within the set maximum increase, councils may increase categories of rates by higher or lower than the rate peg. </a:t>
            </a:r>
          </a:p>
          <a:p>
            <a:pPr algn="just"/>
            <a:r>
              <a:rPr lang="en-AU" sz="1600" dirty="0"/>
              <a:t>Individual rates are also affected by other factors, such as land valuations which can affect percentage changes to rates alongside the rate pegging process.  </a:t>
            </a:r>
          </a:p>
        </p:txBody>
      </p:sp>
    </p:spTree>
    <p:extLst>
      <p:ext uri="{BB962C8B-B14F-4D97-AF65-F5344CB8AC3E}">
        <p14:creationId xmlns:p14="http://schemas.microsoft.com/office/powerpoint/2010/main" val="295086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7991A-8C32-4BEE-A764-BA7AF730D0A4}"/>
              </a:ext>
            </a:extLst>
          </p:cNvPr>
          <p:cNvSpPr>
            <a:spLocks noGrp="1"/>
          </p:cNvSpPr>
          <p:nvPr>
            <p:ph type="ctrTitle"/>
          </p:nvPr>
        </p:nvSpPr>
        <p:spPr>
          <a:xfrm>
            <a:off x="685800" y="908720"/>
            <a:ext cx="7772400" cy="1470025"/>
          </a:xfrm>
        </p:spPr>
        <p:txBody>
          <a:bodyPr/>
          <a:lstStyle/>
          <a:p>
            <a:r>
              <a:rPr lang="en-AU" dirty="0"/>
              <a:t>Agenda</a:t>
            </a:r>
          </a:p>
        </p:txBody>
      </p:sp>
      <p:sp>
        <p:nvSpPr>
          <p:cNvPr id="3" name="Subtitle 2">
            <a:extLst>
              <a:ext uri="{FF2B5EF4-FFF2-40B4-BE49-F238E27FC236}">
                <a16:creationId xmlns:a16="http://schemas.microsoft.com/office/drawing/2014/main" id="{5455506A-7863-45C9-B27D-B0FED9037763}"/>
              </a:ext>
            </a:extLst>
          </p:cNvPr>
          <p:cNvSpPr>
            <a:spLocks noGrp="1"/>
          </p:cNvSpPr>
          <p:nvPr>
            <p:ph type="subTitle" idx="1"/>
          </p:nvPr>
        </p:nvSpPr>
        <p:spPr>
          <a:xfrm>
            <a:off x="1371600" y="2996952"/>
            <a:ext cx="6400800" cy="2592288"/>
          </a:xfrm>
        </p:spPr>
        <p:txBody>
          <a:bodyPr>
            <a:normAutofit fontScale="92500" lnSpcReduction="10000"/>
          </a:bodyPr>
          <a:lstStyle/>
          <a:p>
            <a:pPr marL="514350" indent="-514350" algn="l">
              <a:buAutoNum type="arabicPeriod"/>
            </a:pPr>
            <a:r>
              <a:rPr lang="en-AU" dirty="0">
                <a:solidFill>
                  <a:schemeClr val="tx1"/>
                </a:solidFill>
              </a:rPr>
              <a:t>Welcome </a:t>
            </a:r>
          </a:p>
          <a:p>
            <a:pPr marL="514350" indent="-514350" algn="l">
              <a:buAutoNum type="arabicPeriod"/>
            </a:pPr>
            <a:r>
              <a:rPr lang="en-AU" dirty="0">
                <a:solidFill>
                  <a:schemeClr val="tx1"/>
                </a:solidFill>
              </a:rPr>
              <a:t>Presentation of options </a:t>
            </a:r>
          </a:p>
          <a:p>
            <a:pPr marL="514350" indent="-514350" algn="l">
              <a:buAutoNum type="arabicPeriod"/>
            </a:pPr>
            <a:r>
              <a:rPr lang="en-AU" dirty="0">
                <a:solidFill>
                  <a:schemeClr val="tx1"/>
                </a:solidFill>
              </a:rPr>
              <a:t>Have your say </a:t>
            </a:r>
          </a:p>
          <a:p>
            <a:pPr marL="514350" indent="-514350" algn="l">
              <a:buAutoNum type="arabicPeriod"/>
            </a:pPr>
            <a:r>
              <a:rPr lang="en-AU" dirty="0">
                <a:solidFill>
                  <a:schemeClr val="tx1"/>
                </a:solidFill>
              </a:rPr>
              <a:t>Next steps</a:t>
            </a:r>
          </a:p>
          <a:p>
            <a:pPr marL="514350" indent="-514350" algn="l">
              <a:buAutoNum type="arabicPeriod"/>
            </a:pPr>
            <a:r>
              <a:rPr lang="en-AU" dirty="0">
                <a:solidFill>
                  <a:schemeClr val="tx1"/>
                </a:solidFill>
              </a:rPr>
              <a:t>Thank you</a:t>
            </a:r>
          </a:p>
        </p:txBody>
      </p:sp>
    </p:spTree>
    <p:extLst>
      <p:ext uri="{BB962C8B-B14F-4D97-AF65-F5344CB8AC3E}">
        <p14:creationId xmlns:p14="http://schemas.microsoft.com/office/powerpoint/2010/main" val="72696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E2BCE-30CC-426B-8ED6-07CDB9C27D56}"/>
              </a:ext>
            </a:extLst>
          </p:cNvPr>
          <p:cNvSpPr>
            <a:spLocks noGrp="1"/>
          </p:cNvSpPr>
          <p:nvPr>
            <p:ph type="title"/>
          </p:nvPr>
        </p:nvSpPr>
        <p:spPr>
          <a:xfrm>
            <a:off x="1547664" y="274638"/>
            <a:ext cx="7139136" cy="1143000"/>
          </a:xfrm>
        </p:spPr>
        <p:txBody>
          <a:bodyPr>
            <a:normAutofit/>
          </a:bodyPr>
          <a:lstStyle/>
          <a:p>
            <a:pPr algn="l"/>
            <a:r>
              <a:rPr lang="en-AU" dirty="0"/>
              <a:t>Why we need another SRV</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41321975"/>
              </p:ext>
            </p:extLst>
          </p:nvPr>
        </p:nvGraphicFramePr>
        <p:xfrm>
          <a:off x="611562" y="3136703"/>
          <a:ext cx="8064894" cy="2912671"/>
        </p:xfrm>
        <a:graphic>
          <a:graphicData uri="http://schemas.openxmlformats.org/drawingml/2006/table">
            <a:tbl>
              <a:tblPr>
                <a:tableStyleId>{5C22544A-7EE6-4342-B048-85BDC9FD1C3A}</a:tableStyleId>
              </a:tblPr>
              <a:tblGrid>
                <a:gridCol w="3676400">
                  <a:extLst>
                    <a:ext uri="{9D8B030D-6E8A-4147-A177-3AD203B41FA5}">
                      <a16:colId xmlns:a16="http://schemas.microsoft.com/office/drawing/2014/main" val="20000"/>
                    </a:ext>
                  </a:extLst>
                </a:gridCol>
                <a:gridCol w="1026742">
                  <a:extLst>
                    <a:ext uri="{9D8B030D-6E8A-4147-A177-3AD203B41FA5}">
                      <a16:colId xmlns:a16="http://schemas.microsoft.com/office/drawing/2014/main" val="20001"/>
                    </a:ext>
                  </a:extLst>
                </a:gridCol>
                <a:gridCol w="794897">
                  <a:extLst>
                    <a:ext uri="{9D8B030D-6E8A-4147-A177-3AD203B41FA5}">
                      <a16:colId xmlns:a16="http://schemas.microsoft.com/office/drawing/2014/main" val="20002"/>
                    </a:ext>
                  </a:extLst>
                </a:gridCol>
                <a:gridCol w="794897">
                  <a:extLst>
                    <a:ext uri="{9D8B030D-6E8A-4147-A177-3AD203B41FA5}">
                      <a16:colId xmlns:a16="http://schemas.microsoft.com/office/drawing/2014/main" val="20003"/>
                    </a:ext>
                  </a:extLst>
                </a:gridCol>
                <a:gridCol w="794897">
                  <a:extLst>
                    <a:ext uri="{9D8B030D-6E8A-4147-A177-3AD203B41FA5}">
                      <a16:colId xmlns:a16="http://schemas.microsoft.com/office/drawing/2014/main" val="20004"/>
                    </a:ext>
                  </a:extLst>
                </a:gridCol>
                <a:gridCol w="977061">
                  <a:extLst>
                    <a:ext uri="{9D8B030D-6E8A-4147-A177-3AD203B41FA5}">
                      <a16:colId xmlns:a16="http://schemas.microsoft.com/office/drawing/2014/main" val="20005"/>
                    </a:ext>
                  </a:extLst>
                </a:gridCol>
              </a:tblGrid>
              <a:tr h="467938">
                <a:tc>
                  <a:txBody>
                    <a:bodyPr/>
                    <a:lstStyle/>
                    <a:p>
                      <a:pPr algn="ctr" fontAlgn="b"/>
                      <a:r>
                        <a:rPr lang="en-AU" sz="1100" u="none" strike="noStrike" dirty="0">
                          <a:effectLst/>
                        </a:rPr>
                        <a:t> </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Benchmark</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2016</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2017</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2018</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Meets Benchmark</a:t>
                      </a:r>
                      <a:endParaRPr lang="en-AU" sz="11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0"/>
                  </a:ext>
                </a:extLst>
              </a:tr>
              <a:tr h="215251">
                <a:tc>
                  <a:txBody>
                    <a:bodyPr/>
                    <a:lstStyle/>
                    <a:p>
                      <a:pPr algn="ctr" fontAlgn="b"/>
                      <a:r>
                        <a:rPr lang="en-AU" sz="1100" u="none" strike="noStrike" dirty="0">
                          <a:effectLst/>
                        </a:rPr>
                        <a:t> </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 </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 </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 </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 </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 </a:t>
                      </a:r>
                      <a:endParaRPr lang="en-AU" sz="11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271404">
                <a:tc>
                  <a:txBody>
                    <a:bodyPr/>
                    <a:lstStyle/>
                    <a:p>
                      <a:pPr algn="ctr" fontAlgn="b"/>
                      <a:r>
                        <a:rPr lang="en-AU" sz="1100" u="none" strike="noStrike" dirty="0">
                          <a:effectLst/>
                        </a:rPr>
                        <a:t>Operating Performance Ratio</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&gt; or = 0%</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0%</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8%</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-7%</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400" b="1" i="0" u="none" strike="noStrike" dirty="0">
                          <a:solidFill>
                            <a:srgbClr val="FF0000"/>
                          </a:solidFill>
                          <a:effectLst/>
                          <a:latin typeface="Times New Roman"/>
                          <a:cs typeface="Times New Roman"/>
                        </a:rPr>
                        <a:t>×</a:t>
                      </a:r>
                      <a:endParaRPr lang="en-AU" sz="1400" b="1" i="0" u="none" strike="noStrike" dirty="0">
                        <a:solidFill>
                          <a:srgbClr val="FF0000"/>
                        </a:solidFill>
                        <a:effectLst/>
                        <a:latin typeface="Wingdings"/>
                      </a:endParaRPr>
                    </a:p>
                  </a:txBody>
                  <a:tcPr marL="7620" marR="7620" marT="7620" marB="0" anchor="b"/>
                </a:tc>
                <a:extLst>
                  <a:ext uri="{0D108BD9-81ED-4DB2-BD59-A6C34878D82A}">
                    <a16:rowId xmlns:a16="http://schemas.microsoft.com/office/drawing/2014/main" val="10002"/>
                  </a:ext>
                </a:extLst>
              </a:tr>
              <a:tr h="271404">
                <a:tc>
                  <a:txBody>
                    <a:bodyPr/>
                    <a:lstStyle/>
                    <a:p>
                      <a:pPr algn="ctr" fontAlgn="b"/>
                      <a:r>
                        <a:rPr lang="en-AU" sz="1100" u="none" strike="noStrike" dirty="0">
                          <a:effectLst/>
                        </a:rPr>
                        <a:t> </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 </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 </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 </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 </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400" u="none" strike="noStrike" dirty="0">
                          <a:effectLst/>
                        </a:rPr>
                        <a:t> </a:t>
                      </a:r>
                      <a:endParaRPr lang="en-AU" sz="1400" b="1" i="0" u="none" strike="noStrike" dirty="0">
                        <a:solidFill>
                          <a:srgbClr val="FF0000"/>
                        </a:solidFill>
                        <a:effectLst/>
                        <a:latin typeface="Wingdings"/>
                      </a:endParaRPr>
                    </a:p>
                  </a:txBody>
                  <a:tcPr marL="7620" marR="7620" marT="7620" marB="0" anchor="b"/>
                </a:tc>
                <a:extLst>
                  <a:ext uri="{0D108BD9-81ED-4DB2-BD59-A6C34878D82A}">
                    <a16:rowId xmlns:a16="http://schemas.microsoft.com/office/drawing/2014/main" val="10003"/>
                  </a:ext>
                </a:extLst>
              </a:tr>
              <a:tr h="215251">
                <a:tc>
                  <a:txBody>
                    <a:bodyPr/>
                    <a:lstStyle/>
                    <a:p>
                      <a:pPr algn="ctr" fontAlgn="b"/>
                      <a:r>
                        <a:rPr lang="en-AU" sz="1100" u="none" strike="noStrike" dirty="0">
                          <a:effectLst/>
                        </a:rPr>
                        <a:t>Own Source Revenue Ratio</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&gt; or = 60%</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70%</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68%</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64%</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400" b="1" u="none" strike="noStrike" dirty="0">
                          <a:solidFill>
                            <a:srgbClr val="00B050"/>
                          </a:solidFill>
                          <a:effectLst/>
                          <a:sym typeface="Wingdings"/>
                        </a:rPr>
                        <a:t></a:t>
                      </a:r>
                      <a:endParaRPr lang="en-AU" sz="1400" b="1" i="0" u="none" strike="noStrike" dirty="0">
                        <a:solidFill>
                          <a:srgbClr val="00B050"/>
                        </a:solidFill>
                        <a:effectLst/>
                        <a:latin typeface="Wingdings"/>
                      </a:endParaRPr>
                    </a:p>
                  </a:txBody>
                  <a:tcPr marL="7620" marR="7620" marT="7620" marB="0" anchor="b"/>
                </a:tc>
                <a:extLst>
                  <a:ext uri="{0D108BD9-81ED-4DB2-BD59-A6C34878D82A}">
                    <a16:rowId xmlns:a16="http://schemas.microsoft.com/office/drawing/2014/main" val="10004"/>
                  </a:ext>
                </a:extLst>
              </a:tr>
              <a:tr h="271404">
                <a:tc>
                  <a:txBody>
                    <a:bodyPr/>
                    <a:lstStyle/>
                    <a:p>
                      <a:pPr algn="ctr" fontAlgn="b"/>
                      <a:r>
                        <a:rPr lang="en-AU" sz="1100" u="none" strike="noStrike" dirty="0">
                          <a:effectLst/>
                        </a:rPr>
                        <a:t> </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 </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 </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 </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 </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400" u="none" strike="noStrike" dirty="0">
                          <a:effectLst/>
                        </a:rPr>
                        <a:t> </a:t>
                      </a:r>
                      <a:endParaRPr lang="en-AU" sz="1400" b="1" i="0" u="none" strike="noStrike" dirty="0">
                        <a:solidFill>
                          <a:srgbClr val="00B050"/>
                        </a:solidFill>
                        <a:effectLst/>
                        <a:latin typeface="Wingdings"/>
                      </a:endParaRPr>
                    </a:p>
                  </a:txBody>
                  <a:tcPr marL="7620" marR="7620" marT="7620" marB="0" anchor="b"/>
                </a:tc>
                <a:extLst>
                  <a:ext uri="{0D108BD9-81ED-4DB2-BD59-A6C34878D82A}">
                    <a16:rowId xmlns:a16="http://schemas.microsoft.com/office/drawing/2014/main" val="10006"/>
                  </a:ext>
                </a:extLst>
              </a:tr>
              <a:tr h="215251">
                <a:tc>
                  <a:txBody>
                    <a:bodyPr/>
                    <a:lstStyle/>
                    <a:p>
                      <a:pPr algn="ctr" fontAlgn="b"/>
                      <a:r>
                        <a:rPr lang="en-AU" sz="1100" u="none" strike="noStrike" dirty="0">
                          <a:effectLst/>
                        </a:rPr>
                        <a:t>Building and Infrastructure Renewals Ratio</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&gt; or = 100%</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99%</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83%</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86%</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400" b="1" i="0" u="none" strike="noStrike" dirty="0">
                          <a:solidFill>
                            <a:srgbClr val="FF0000"/>
                          </a:solidFill>
                          <a:effectLst/>
                          <a:latin typeface="Times New Roman"/>
                          <a:cs typeface="Times New Roman"/>
                        </a:rPr>
                        <a:t>×</a:t>
                      </a:r>
                      <a:endParaRPr lang="en-AU" sz="1400" b="1" i="0" u="none" strike="noStrike" dirty="0">
                        <a:solidFill>
                          <a:srgbClr val="FF0000"/>
                        </a:solidFill>
                        <a:effectLst/>
                        <a:latin typeface="Wingdings"/>
                      </a:endParaRPr>
                    </a:p>
                  </a:txBody>
                  <a:tcPr marL="7620" marR="7620" marT="7620" marB="0" anchor="b"/>
                </a:tc>
                <a:extLst>
                  <a:ext uri="{0D108BD9-81ED-4DB2-BD59-A6C34878D82A}">
                    <a16:rowId xmlns:a16="http://schemas.microsoft.com/office/drawing/2014/main" val="10007"/>
                  </a:ext>
                </a:extLst>
              </a:tr>
              <a:tr h="271404">
                <a:tc>
                  <a:txBody>
                    <a:bodyPr/>
                    <a:lstStyle/>
                    <a:p>
                      <a:pPr algn="ctr" fontAlgn="b"/>
                      <a:endParaRPr lang="en-AU" sz="1100" b="0" i="0" u="none" strike="noStrike" dirty="0">
                        <a:solidFill>
                          <a:srgbClr val="000000"/>
                        </a:solidFill>
                        <a:effectLst/>
                        <a:latin typeface="Calibri"/>
                      </a:endParaRPr>
                    </a:p>
                  </a:txBody>
                  <a:tcPr marL="7620" marR="7620" marT="7620" marB="0" anchor="b"/>
                </a:tc>
                <a:tc>
                  <a:txBody>
                    <a:bodyPr/>
                    <a:lstStyle/>
                    <a:p>
                      <a:pPr algn="ctr" fontAlgn="b"/>
                      <a:endParaRPr lang="en-AU" sz="1100" b="0" i="0" u="none" strike="noStrike" dirty="0">
                        <a:solidFill>
                          <a:srgbClr val="000000"/>
                        </a:solidFill>
                        <a:effectLst/>
                        <a:latin typeface="Calibri"/>
                      </a:endParaRPr>
                    </a:p>
                  </a:txBody>
                  <a:tcPr marL="7620" marR="7620" marT="7620" marB="0" anchor="b"/>
                </a:tc>
                <a:tc>
                  <a:txBody>
                    <a:bodyPr/>
                    <a:lstStyle/>
                    <a:p>
                      <a:pPr algn="ctr" fontAlgn="b"/>
                      <a:endParaRPr lang="en-AU" sz="1100" b="0" i="0" u="none" strike="noStrike" dirty="0">
                        <a:solidFill>
                          <a:srgbClr val="000000"/>
                        </a:solidFill>
                        <a:effectLst/>
                        <a:latin typeface="Calibri"/>
                      </a:endParaRPr>
                    </a:p>
                  </a:txBody>
                  <a:tcPr marL="7620" marR="7620" marT="7620" marB="0" anchor="b"/>
                </a:tc>
                <a:tc>
                  <a:txBody>
                    <a:bodyPr/>
                    <a:lstStyle/>
                    <a:p>
                      <a:pPr algn="ctr" fontAlgn="b"/>
                      <a:endParaRPr lang="en-AU" sz="1100" b="0" i="0" u="none" strike="noStrike" dirty="0">
                        <a:solidFill>
                          <a:srgbClr val="000000"/>
                        </a:solidFill>
                        <a:effectLst/>
                        <a:latin typeface="Calibri"/>
                      </a:endParaRPr>
                    </a:p>
                  </a:txBody>
                  <a:tcPr marL="7620" marR="7620" marT="7620" marB="0" anchor="b"/>
                </a:tc>
                <a:tc>
                  <a:txBody>
                    <a:bodyPr/>
                    <a:lstStyle/>
                    <a:p>
                      <a:pPr algn="ctr" fontAlgn="b"/>
                      <a:endParaRPr lang="en-AU" sz="1100" b="0" i="0" u="none" strike="noStrike" dirty="0">
                        <a:solidFill>
                          <a:srgbClr val="000000"/>
                        </a:solidFill>
                        <a:effectLst/>
                        <a:latin typeface="Calibri"/>
                      </a:endParaRPr>
                    </a:p>
                  </a:txBody>
                  <a:tcPr marL="7620" marR="7620" marT="7620" marB="0" anchor="b"/>
                </a:tc>
                <a:tc>
                  <a:txBody>
                    <a:bodyPr/>
                    <a:lstStyle/>
                    <a:p>
                      <a:pPr algn="ctr" fontAlgn="b"/>
                      <a:endParaRPr lang="en-AU" sz="1400" b="1" i="0" u="none" strike="noStrike" dirty="0">
                        <a:solidFill>
                          <a:srgbClr val="FF0000"/>
                        </a:solidFill>
                        <a:effectLst/>
                        <a:latin typeface="Wingdings"/>
                      </a:endParaRPr>
                    </a:p>
                  </a:txBody>
                  <a:tcPr marL="7620" marR="7620" marT="7620" marB="0" anchor="b"/>
                </a:tc>
                <a:extLst>
                  <a:ext uri="{0D108BD9-81ED-4DB2-BD59-A6C34878D82A}">
                    <a16:rowId xmlns:a16="http://schemas.microsoft.com/office/drawing/2014/main" val="10008"/>
                  </a:ext>
                </a:extLst>
              </a:tr>
              <a:tr h="215251">
                <a:tc>
                  <a:txBody>
                    <a:bodyPr/>
                    <a:lstStyle/>
                    <a:p>
                      <a:pPr algn="ctr" fontAlgn="b"/>
                      <a:r>
                        <a:rPr lang="en-AU" sz="1100" u="none" strike="noStrike" dirty="0">
                          <a:effectLst/>
                        </a:rPr>
                        <a:t>Asset Maintenance Ratio </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&gt; or = 100%  </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109% </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114% </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119% </a:t>
                      </a:r>
                      <a:endParaRPr lang="en-AU" sz="1100" b="0" i="0" u="none" strike="noStrike" dirty="0">
                        <a:solidFill>
                          <a:srgbClr val="000000"/>
                        </a:solidFill>
                        <a:effectLst/>
                        <a:latin typeface="Calibri"/>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100" u="none" strike="noStrike" dirty="0">
                          <a:effectLst/>
                        </a:rPr>
                        <a:t> </a:t>
                      </a:r>
                      <a:r>
                        <a:rPr lang="en-AU" sz="1100" b="1" u="none" strike="noStrike" kern="1200" dirty="0">
                          <a:solidFill>
                            <a:srgbClr val="00B050"/>
                          </a:solidFill>
                          <a:effectLst/>
                          <a:latin typeface="+mn-lt"/>
                          <a:ea typeface="+mn-ea"/>
                          <a:cs typeface="+mn-cs"/>
                          <a:sym typeface="Wingdings"/>
                        </a:rPr>
                        <a:t></a:t>
                      </a:r>
                      <a:endParaRPr lang="en-AU" sz="1100" b="1" u="none" strike="noStrike" kern="1200" dirty="0">
                        <a:solidFill>
                          <a:srgbClr val="00B050"/>
                        </a:solidFill>
                        <a:effectLst/>
                        <a:latin typeface="+mn-lt"/>
                        <a:ea typeface="+mn-ea"/>
                        <a:cs typeface="+mn-cs"/>
                      </a:endParaRPr>
                    </a:p>
                  </a:txBody>
                  <a:tcPr marL="7620" marR="7620" marT="7620" marB="0" anchor="b"/>
                </a:tc>
                <a:extLst>
                  <a:ext uri="{0D108BD9-81ED-4DB2-BD59-A6C34878D82A}">
                    <a16:rowId xmlns:a16="http://schemas.microsoft.com/office/drawing/2014/main" val="10009"/>
                  </a:ext>
                </a:extLst>
              </a:tr>
              <a:tr h="215251">
                <a:tc>
                  <a:txBody>
                    <a:bodyPr/>
                    <a:lstStyle/>
                    <a:p>
                      <a:pPr algn="ctr" fontAlgn="b"/>
                      <a:r>
                        <a:rPr lang="en-AU" sz="1100" u="none" strike="noStrike" dirty="0">
                          <a:effectLst/>
                        </a:rPr>
                        <a:t> </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 </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 </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 </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 </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 </a:t>
                      </a:r>
                      <a:endParaRPr lang="en-AU" sz="11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10"/>
                  </a:ext>
                </a:extLst>
              </a:tr>
              <a:tr h="271404">
                <a:tc>
                  <a:txBody>
                    <a:bodyPr/>
                    <a:lstStyle/>
                    <a:p>
                      <a:pPr algn="ctr" fontAlgn="b"/>
                      <a:r>
                        <a:rPr lang="en-AU" sz="1100" u="none" strike="noStrike" dirty="0">
                          <a:effectLst/>
                        </a:rPr>
                        <a:t>Infrastructure Backlog Ratio</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&lt; 2%</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1.30%</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3.80%</a:t>
                      </a:r>
                      <a:endParaRPr lang="en-AU" sz="1100" b="0" i="0" u="none" strike="noStrike" dirty="0">
                        <a:solidFill>
                          <a:srgbClr val="000000"/>
                        </a:solidFill>
                        <a:effectLst/>
                        <a:latin typeface="Calibri"/>
                      </a:endParaRPr>
                    </a:p>
                  </a:txBody>
                  <a:tcPr marL="7620" marR="7620" marT="7620" marB="0" anchor="b"/>
                </a:tc>
                <a:tc>
                  <a:txBody>
                    <a:bodyPr/>
                    <a:lstStyle/>
                    <a:p>
                      <a:pPr algn="ctr" fontAlgn="b"/>
                      <a:r>
                        <a:rPr lang="en-AU" sz="1100" u="none" strike="noStrike" dirty="0">
                          <a:effectLst/>
                        </a:rPr>
                        <a:t>1.90%</a:t>
                      </a:r>
                      <a:endParaRPr lang="en-AU" sz="1100" b="0" i="0" u="none" strike="noStrike" dirty="0">
                        <a:solidFill>
                          <a:srgbClr val="000000"/>
                        </a:solidFill>
                        <a:effectLst/>
                        <a:latin typeface="Calibri"/>
                      </a:endParaRPr>
                    </a:p>
                  </a:txBody>
                  <a:tcPr marL="7620" marR="7620" marT="7620" marB="0" anchor="b"/>
                </a:tc>
                <a:tc>
                  <a:txBody>
                    <a:bodyPr/>
                    <a:lstStyle/>
                    <a:p>
                      <a:pPr marL="0" algn="ctr" defTabSz="914400" rtl="0" eaLnBrk="1" fontAlgn="b" latinLnBrk="0" hangingPunct="1"/>
                      <a:r>
                        <a:rPr lang="en-AU" sz="1400" b="1" u="none" strike="noStrike" kern="1200" dirty="0">
                          <a:solidFill>
                            <a:srgbClr val="00B050"/>
                          </a:solidFill>
                          <a:effectLst/>
                          <a:latin typeface="+mn-lt"/>
                          <a:ea typeface="+mn-ea"/>
                          <a:cs typeface="+mn-cs"/>
                          <a:sym typeface="Wingdings"/>
                        </a:rPr>
                        <a:t></a:t>
                      </a:r>
                      <a:endParaRPr lang="en-AU" sz="1400" b="1" u="none" strike="noStrike" kern="1200" dirty="0">
                        <a:solidFill>
                          <a:srgbClr val="00B050"/>
                        </a:solidFill>
                        <a:effectLst/>
                        <a:latin typeface="+mn-lt"/>
                        <a:ea typeface="+mn-ea"/>
                        <a:cs typeface="+mn-cs"/>
                      </a:endParaRPr>
                    </a:p>
                  </a:txBody>
                  <a:tcPr marL="7620" marR="7620" marT="7620" marB="0" anchor="b"/>
                </a:tc>
                <a:extLst>
                  <a:ext uri="{0D108BD9-81ED-4DB2-BD59-A6C34878D82A}">
                    <a16:rowId xmlns:a16="http://schemas.microsoft.com/office/drawing/2014/main" val="10011"/>
                  </a:ext>
                </a:extLst>
              </a:tr>
            </a:tbl>
          </a:graphicData>
        </a:graphic>
      </p:graphicFrame>
      <p:sp>
        <p:nvSpPr>
          <p:cNvPr id="6" name="TextBox 5"/>
          <p:cNvSpPr txBox="1"/>
          <p:nvPr/>
        </p:nvSpPr>
        <p:spPr>
          <a:xfrm>
            <a:off x="981944" y="1335357"/>
            <a:ext cx="7704856" cy="1754326"/>
          </a:xfrm>
          <a:prstGeom prst="rect">
            <a:avLst/>
          </a:prstGeom>
          <a:noFill/>
        </p:spPr>
        <p:txBody>
          <a:bodyPr wrap="square" rtlCol="0">
            <a:spAutoFit/>
          </a:bodyPr>
          <a:lstStyle/>
          <a:p>
            <a:pPr marL="285750" indent="-285750">
              <a:buFont typeface="Arial" panose="020B0604020202020204" pitchFamily="34" charset="0"/>
              <a:buChar char="•"/>
            </a:pPr>
            <a:r>
              <a:rPr lang="en-AU" dirty="0"/>
              <a:t>Dispersed population and rates income of $12.4 million, which is 21.76% of expenditure</a:t>
            </a:r>
          </a:p>
          <a:p>
            <a:pPr marL="285750" indent="-285750">
              <a:buFont typeface="Arial" panose="020B0604020202020204" pitchFamily="34" charset="0"/>
              <a:buChar char="•"/>
            </a:pPr>
            <a:r>
              <a:rPr lang="en-AU" dirty="0"/>
              <a:t>Government operating grants not keeping pace with expenditure needs</a:t>
            </a:r>
          </a:p>
          <a:p>
            <a:pPr marL="285750" indent="-285750">
              <a:buFont typeface="Arial" panose="020B0604020202020204" pitchFamily="34" charset="0"/>
              <a:buChar char="•"/>
            </a:pPr>
            <a:r>
              <a:rPr lang="en-AU" dirty="0"/>
              <a:t>Funding increasing asset renewal and depreciation expenses</a:t>
            </a:r>
          </a:p>
          <a:p>
            <a:pPr marL="285750" indent="-285750">
              <a:buFont typeface="Arial" panose="020B0604020202020204" pitchFamily="34" charset="0"/>
              <a:buChar char="•"/>
            </a:pPr>
            <a:r>
              <a:rPr lang="en-AU" dirty="0"/>
              <a:t>Combined rates and annual charges make up less than half of Council’s revenue</a:t>
            </a:r>
          </a:p>
        </p:txBody>
      </p:sp>
    </p:spTree>
    <p:extLst>
      <p:ext uri="{BB962C8B-B14F-4D97-AF65-F5344CB8AC3E}">
        <p14:creationId xmlns:p14="http://schemas.microsoft.com/office/powerpoint/2010/main" val="3887535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8BD1B-C0B3-4F11-A7C5-B300B19CFEF5}"/>
              </a:ext>
            </a:extLst>
          </p:cNvPr>
          <p:cNvSpPr>
            <a:spLocks noGrp="1"/>
          </p:cNvSpPr>
          <p:nvPr>
            <p:ph type="title"/>
          </p:nvPr>
        </p:nvSpPr>
        <p:spPr>
          <a:xfrm>
            <a:off x="1475656" y="269776"/>
            <a:ext cx="7211144" cy="1143000"/>
          </a:xfrm>
        </p:spPr>
        <p:txBody>
          <a:bodyPr>
            <a:normAutofit/>
          </a:bodyPr>
          <a:lstStyle/>
          <a:p>
            <a:pPr algn="l"/>
            <a:r>
              <a:rPr lang="en-US" sz="3600" dirty="0"/>
              <a:t>Indicative annual impact 2019-2021</a:t>
            </a:r>
          </a:p>
        </p:txBody>
      </p:sp>
      <p:pic>
        <p:nvPicPr>
          <p:cNvPr id="4" name="Content Placeholder 3">
            <a:extLst>
              <a:ext uri="{FF2B5EF4-FFF2-40B4-BE49-F238E27FC236}">
                <a16:creationId xmlns:a16="http://schemas.microsoft.com/office/drawing/2014/main" id="{0593923E-4AD5-4872-BBE8-81D6035118F8}"/>
              </a:ext>
            </a:extLst>
          </p:cNvPr>
          <p:cNvPicPr>
            <a:picLocks noGrp="1" noChangeAspect="1"/>
          </p:cNvPicPr>
          <p:nvPr>
            <p:ph idx="1"/>
          </p:nvPr>
        </p:nvPicPr>
        <p:blipFill>
          <a:blip r:embed="rId2"/>
          <a:stretch>
            <a:fillRect/>
          </a:stretch>
        </p:blipFill>
        <p:spPr>
          <a:xfrm>
            <a:off x="1000205" y="1600200"/>
            <a:ext cx="7143590" cy="4525963"/>
          </a:xfrm>
          <a:prstGeom prst="rect">
            <a:avLst/>
          </a:prstGeom>
        </p:spPr>
      </p:pic>
    </p:spTree>
    <p:extLst>
      <p:ext uri="{BB962C8B-B14F-4D97-AF65-F5344CB8AC3E}">
        <p14:creationId xmlns:p14="http://schemas.microsoft.com/office/powerpoint/2010/main" val="2539202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8BD1B-C0B3-4F11-A7C5-B300B19CFEF5}"/>
              </a:ext>
            </a:extLst>
          </p:cNvPr>
          <p:cNvSpPr>
            <a:spLocks noGrp="1"/>
          </p:cNvSpPr>
          <p:nvPr>
            <p:ph type="title"/>
          </p:nvPr>
        </p:nvSpPr>
        <p:spPr>
          <a:xfrm>
            <a:off x="1475656" y="269776"/>
            <a:ext cx="7211144" cy="1143000"/>
          </a:xfrm>
        </p:spPr>
        <p:txBody>
          <a:bodyPr>
            <a:normAutofit/>
          </a:bodyPr>
          <a:lstStyle/>
          <a:p>
            <a:pPr algn="l"/>
            <a:r>
              <a:rPr lang="en-US" sz="3600" dirty="0"/>
              <a:t>Indicative annual impact 2021-2023</a:t>
            </a:r>
          </a:p>
        </p:txBody>
      </p:sp>
      <p:grpSp>
        <p:nvGrpSpPr>
          <p:cNvPr id="7" name="Group 6"/>
          <p:cNvGrpSpPr/>
          <p:nvPr/>
        </p:nvGrpSpPr>
        <p:grpSpPr>
          <a:xfrm>
            <a:off x="262890" y="1941160"/>
            <a:ext cx="8618220" cy="4008120"/>
            <a:chOff x="0" y="0"/>
            <a:chExt cx="8618220" cy="4008120"/>
          </a:xfrm>
        </p:grpSpPr>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840" y="0"/>
              <a:ext cx="6088380" cy="40081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37460" cy="400812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262890" y="6093296"/>
            <a:ext cx="8618220" cy="369332"/>
          </a:xfrm>
          <a:prstGeom prst="rect">
            <a:avLst/>
          </a:prstGeom>
          <a:noFill/>
        </p:spPr>
        <p:txBody>
          <a:bodyPr wrap="square" rtlCol="0">
            <a:spAutoFit/>
          </a:bodyPr>
          <a:lstStyle/>
          <a:p>
            <a:r>
              <a:rPr lang="en-AU" dirty="0"/>
              <a:t>*A3 handout covering all four years provided to attendees</a:t>
            </a:r>
          </a:p>
        </p:txBody>
      </p:sp>
    </p:spTree>
    <p:extLst>
      <p:ext uri="{BB962C8B-B14F-4D97-AF65-F5344CB8AC3E}">
        <p14:creationId xmlns:p14="http://schemas.microsoft.com/office/powerpoint/2010/main" val="1881794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23331-EA58-487B-BAEC-2444ADEE9C0A}"/>
              </a:ext>
            </a:extLst>
          </p:cNvPr>
          <p:cNvSpPr>
            <a:spLocks noGrp="1"/>
          </p:cNvSpPr>
          <p:nvPr>
            <p:ph type="title"/>
          </p:nvPr>
        </p:nvSpPr>
        <p:spPr>
          <a:xfrm>
            <a:off x="1547664" y="413792"/>
            <a:ext cx="7139136" cy="1143000"/>
          </a:xfrm>
        </p:spPr>
        <p:txBody>
          <a:bodyPr>
            <a:normAutofit fontScale="90000"/>
          </a:bodyPr>
          <a:lstStyle/>
          <a:p>
            <a:pPr algn="l"/>
            <a:r>
              <a:rPr lang="en-AU" dirty="0"/>
              <a:t>Cumulative totals</a:t>
            </a:r>
            <a:br>
              <a:rPr lang="en-AU" dirty="0"/>
            </a:br>
            <a:r>
              <a:rPr lang="en-AU" dirty="0"/>
              <a:t>2019-2020 to 2022-2023</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44824"/>
            <a:ext cx="7200000" cy="440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945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4A3D4-181D-4769-A9D2-384D2BE97BF8}"/>
              </a:ext>
            </a:extLst>
          </p:cNvPr>
          <p:cNvSpPr>
            <a:spLocks noGrp="1"/>
          </p:cNvSpPr>
          <p:nvPr>
            <p:ph type="title"/>
          </p:nvPr>
        </p:nvSpPr>
        <p:spPr>
          <a:xfrm>
            <a:off x="1475656" y="341784"/>
            <a:ext cx="7211144" cy="1143000"/>
          </a:xfrm>
        </p:spPr>
        <p:txBody>
          <a:bodyPr>
            <a:normAutofit/>
          </a:bodyPr>
          <a:lstStyle/>
          <a:p>
            <a:pPr algn="just"/>
            <a:r>
              <a:rPr lang="en-AU" dirty="0"/>
              <a:t>How will the SRV be spent?</a:t>
            </a:r>
          </a:p>
        </p:txBody>
      </p:sp>
      <p:sp>
        <p:nvSpPr>
          <p:cNvPr id="3" name="Content Placeholder 2">
            <a:extLst>
              <a:ext uri="{FF2B5EF4-FFF2-40B4-BE49-F238E27FC236}">
                <a16:creationId xmlns:a16="http://schemas.microsoft.com/office/drawing/2014/main" id="{16553B66-DE69-4E85-ABF7-9B255EA512B4}"/>
              </a:ext>
            </a:extLst>
          </p:cNvPr>
          <p:cNvSpPr>
            <a:spLocks noGrp="1"/>
          </p:cNvSpPr>
          <p:nvPr>
            <p:ph idx="1"/>
          </p:nvPr>
        </p:nvSpPr>
        <p:spPr/>
        <p:txBody>
          <a:bodyPr>
            <a:normAutofit fontScale="77500" lnSpcReduction="20000"/>
          </a:bodyPr>
          <a:lstStyle/>
          <a:p>
            <a:r>
              <a:rPr lang="en-AU" dirty="0"/>
              <a:t>Roadwork and renewal of urban streets</a:t>
            </a:r>
          </a:p>
          <a:p>
            <a:r>
              <a:rPr lang="en-AU" dirty="0"/>
              <a:t>Grading unsealed local roads to meet existing service levels</a:t>
            </a:r>
          </a:p>
          <a:p>
            <a:r>
              <a:rPr lang="en-AU" dirty="0"/>
              <a:t>Additional maintenance of the rural road network: bitumen maintenance; drainage; patching; roadside slashing; gravel maintenance; and vegetation management</a:t>
            </a:r>
          </a:p>
          <a:p>
            <a:r>
              <a:rPr lang="en-AU" dirty="0"/>
              <a:t>Increased funding to maintain existing services across Council operations including emergency services</a:t>
            </a:r>
          </a:p>
          <a:p>
            <a:r>
              <a:rPr lang="en-AU" dirty="0"/>
              <a:t>Additional bitumen resealing and gravel re-sheeting to keep our roads at a good standard and prevent them from deteriorating</a:t>
            </a:r>
          </a:p>
          <a:p>
            <a:r>
              <a:rPr lang="en-AU" dirty="0"/>
              <a:t>Culverts, causeways, drainage and footpath renewal</a:t>
            </a:r>
          </a:p>
          <a:p>
            <a:r>
              <a:rPr lang="en-AU" dirty="0"/>
              <a:t>Community assets renewal</a:t>
            </a:r>
          </a:p>
        </p:txBody>
      </p:sp>
    </p:spTree>
    <p:extLst>
      <p:ext uri="{BB962C8B-B14F-4D97-AF65-F5344CB8AC3E}">
        <p14:creationId xmlns:p14="http://schemas.microsoft.com/office/powerpoint/2010/main" val="3575600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7211144" cy="1143000"/>
          </a:xfrm>
        </p:spPr>
        <p:txBody>
          <a:bodyPr/>
          <a:lstStyle/>
          <a:p>
            <a:pPr algn="l"/>
            <a:r>
              <a:rPr lang="en-AU" dirty="0"/>
              <a:t>Community consultation</a:t>
            </a:r>
          </a:p>
        </p:txBody>
      </p:sp>
      <p:sp>
        <p:nvSpPr>
          <p:cNvPr id="4" name="TextBox 3"/>
          <p:cNvSpPr txBox="1"/>
          <p:nvPr/>
        </p:nvSpPr>
        <p:spPr>
          <a:xfrm>
            <a:off x="827584" y="1895341"/>
            <a:ext cx="7992888" cy="3785652"/>
          </a:xfrm>
          <a:prstGeom prst="rect">
            <a:avLst/>
          </a:prstGeom>
          <a:noFill/>
        </p:spPr>
        <p:txBody>
          <a:bodyPr wrap="square" numCol="1" spcCol="180000" rtlCol="0">
            <a:spAutoFit/>
          </a:bodyPr>
          <a:lstStyle/>
          <a:p>
            <a:pPr marL="285750" indent="-285750">
              <a:buFont typeface="Arial" panose="020B0604020202020204" pitchFamily="34" charset="0"/>
              <a:buChar char="•"/>
            </a:pPr>
            <a:r>
              <a:rPr lang="en-AU" sz="2000" dirty="0"/>
              <a:t>Community newsletter distributed to 9478 homes and businesses, and published to Facebook. Reminder in second community newsletter issued just prior to Christmas</a:t>
            </a:r>
          </a:p>
          <a:p>
            <a:pPr marL="285750" indent="-285750">
              <a:buFont typeface="Arial" panose="020B0604020202020204" pitchFamily="34" charset="0"/>
              <a:buChar char="•"/>
            </a:pPr>
            <a:r>
              <a:rPr lang="en-AU" sz="2000" dirty="0"/>
              <a:t>Micromex telephone survey</a:t>
            </a:r>
          </a:p>
          <a:p>
            <a:pPr marL="285750" indent="-285750">
              <a:buFont typeface="Arial" panose="020B0604020202020204" pitchFamily="34" charset="0"/>
              <a:buChar char="•"/>
            </a:pPr>
            <a:r>
              <a:rPr lang="en-AU" sz="2000" dirty="0"/>
              <a:t>Face-to-face survey</a:t>
            </a:r>
          </a:p>
          <a:p>
            <a:pPr marL="285750" indent="-285750">
              <a:buFont typeface="Arial" panose="020B0604020202020204" pitchFamily="34" charset="0"/>
              <a:buChar char="•"/>
            </a:pPr>
            <a:r>
              <a:rPr lang="en-AU" sz="2000" dirty="0"/>
              <a:t>Online survey</a:t>
            </a:r>
          </a:p>
          <a:p>
            <a:pPr marL="285750" indent="-285750">
              <a:buFont typeface="Arial" panose="020B0604020202020204" pitchFamily="34" charset="0"/>
              <a:buChar char="•"/>
            </a:pPr>
            <a:r>
              <a:rPr lang="en-AU" sz="2000" dirty="0"/>
              <a:t>Request for submissions – have your say</a:t>
            </a:r>
          </a:p>
          <a:p>
            <a:pPr marL="285750" indent="-285750">
              <a:buFont typeface="Arial" panose="020B0604020202020204" pitchFamily="34" charset="0"/>
              <a:buChar char="•"/>
            </a:pPr>
            <a:r>
              <a:rPr lang="en-AU" sz="2000" dirty="0"/>
              <a:t>Proposal discussed regularly on local radio COW FM and Radio 88.9</a:t>
            </a:r>
          </a:p>
          <a:p>
            <a:pPr marL="285750" indent="-285750">
              <a:buFont typeface="Arial" panose="020B0604020202020204" pitchFamily="34" charset="0"/>
              <a:buChar char="•"/>
            </a:pPr>
            <a:r>
              <a:rPr lang="en-AU" sz="2000" dirty="0"/>
              <a:t>Newspaper articles and advertisements – RREE, NS, Heartland Magazine</a:t>
            </a:r>
          </a:p>
          <a:p>
            <a:pPr marL="285750" indent="-285750">
              <a:buFont typeface="Arial" panose="020B0604020202020204" pitchFamily="34" charset="0"/>
              <a:buChar char="•"/>
            </a:pPr>
            <a:r>
              <a:rPr lang="en-AU" sz="2000" dirty="0"/>
              <a:t>Television interviews – Prime7, NBN</a:t>
            </a:r>
          </a:p>
          <a:p>
            <a:pPr marL="285750" indent="-285750">
              <a:buFont typeface="Arial" panose="020B0604020202020204" pitchFamily="34" charset="0"/>
              <a:buChar char="•"/>
            </a:pPr>
            <a:r>
              <a:rPr lang="en-AU" sz="2000" dirty="0"/>
              <a:t>Standalone website page</a:t>
            </a:r>
          </a:p>
          <a:p>
            <a:pPr marL="285750" indent="-285750">
              <a:buFont typeface="Arial" panose="020B0604020202020204" pitchFamily="34" charset="0"/>
              <a:buChar char="•"/>
            </a:pPr>
            <a:r>
              <a:rPr lang="en-AU" sz="2000" dirty="0"/>
              <a:t>Facebook posts</a:t>
            </a:r>
          </a:p>
        </p:txBody>
      </p:sp>
    </p:spTree>
    <p:extLst>
      <p:ext uri="{BB962C8B-B14F-4D97-AF65-F5344CB8AC3E}">
        <p14:creationId xmlns:p14="http://schemas.microsoft.com/office/powerpoint/2010/main" val="108797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7211144" cy="1143000"/>
          </a:xfrm>
        </p:spPr>
        <p:txBody>
          <a:bodyPr/>
          <a:lstStyle/>
          <a:p>
            <a:pPr algn="l"/>
            <a:r>
              <a:rPr lang="en-AU" dirty="0"/>
              <a:t>What happens next?</a:t>
            </a:r>
          </a:p>
        </p:txBody>
      </p:sp>
      <p:sp>
        <p:nvSpPr>
          <p:cNvPr id="3" name="Content Placeholder 2">
            <a:extLst>
              <a:ext uri="{FF2B5EF4-FFF2-40B4-BE49-F238E27FC236}">
                <a16:creationId xmlns:a16="http://schemas.microsoft.com/office/drawing/2014/main" id="{DDD2FA96-90AA-40E0-B27E-123F714B69AB}"/>
              </a:ext>
            </a:extLst>
          </p:cNvPr>
          <p:cNvSpPr txBox="1">
            <a:spLocks/>
          </p:cNvSpPr>
          <p:nvPr/>
        </p:nvSpPr>
        <p:spPr>
          <a:xfrm>
            <a:off x="457200" y="1600200"/>
            <a:ext cx="8229600" cy="4525963"/>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t>6 February - submissions to RVC close midday </a:t>
            </a:r>
          </a:p>
          <a:p>
            <a:r>
              <a:rPr lang="en-AU" dirty="0"/>
              <a:t>7 February - extraordinary Council meeting</a:t>
            </a:r>
          </a:p>
          <a:p>
            <a:r>
              <a:rPr lang="en-AU" dirty="0"/>
              <a:t>11 February - application due to IPART</a:t>
            </a:r>
          </a:p>
          <a:p>
            <a:r>
              <a:rPr lang="en-US" dirty="0"/>
              <a:t>11 </a:t>
            </a:r>
            <a:r>
              <a:rPr lang="en-AU" dirty="0"/>
              <a:t>February – IPART p</a:t>
            </a:r>
            <a:r>
              <a:rPr lang="en-US" dirty="0"/>
              <a:t>ublic submission period opens; closing 11 March</a:t>
            </a:r>
            <a:endParaRPr lang="en-AU" dirty="0"/>
          </a:p>
          <a:p>
            <a:r>
              <a:rPr lang="en-US" dirty="0"/>
              <a:t>14 May – IPART’s determination released </a:t>
            </a:r>
          </a:p>
          <a:p>
            <a:r>
              <a:rPr lang="en-US" dirty="0"/>
              <a:t>June Council meeting– Council resolves 2019/20 budget</a:t>
            </a:r>
            <a:endParaRPr lang="en-GB" dirty="0"/>
          </a:p>
        </p:txBody>
      </p:sp>
    </p:spTree>
    <p:extLst>
      <p:ext uri="{BB962C8B-B14F-4D97-AF65-F5344CB8AC3E}">
        <p14:creationId xmlns:p14="http://schemas.microsoft.com/office/powerpoint/2010/main" val="1660725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7211144" cy="1143000"/>
          </a:xfrm>
        </p:spPr>
        <p:txBody>
          <a:bodyPr>
            <a:normAutofit/>
          </a:bodyPr>
          <a:lstStyle/>
          <a:p>
            <a:pPr algn="l"/>
            <a:r>
              <a:rPr lang="en-AU" dirty="0"/>
              <a:t>IPART contact details</a:t>
            </a:r>
            <a:br>
              <a:rPr lang="en-AU" dirty="0"/>
            </a:br>
            <a:r>
              <a:rPr lang="en-AU" sz="2000" dirty="0"/>
              <a:t>Independent Pricing and Regulatory Tribunal of NSW</a:t>
            </a:r>
          </a:p>
        </p:txBody>
      </p:sp>
      <p:sp>
        <p:nvSpPr>
          <p:cNvPr id="4" name="TextBox 3"/>
          <p:cNvSpPr txBox="1"/>
          <p:nvPr/>
        </p:nvSpPr>
        <p:spPr>
          <a:xfrm>
            <a:off x="827584" y="1895341"/>
            <a:ext cx="7992888" cy="707886"/>
          </a:xfrm>
          <a:prstGeom prst="rect">
            <a:avLst/>
          </a:prstGeom>
          <a:noFill/>
        </p:spPr>
        <p:txBody>
          <a:bodyPr wrap="square" numCol="1" spcCol="180000" rtlCol="0">
            <a:spAutoFit/>
          </a:bodyPr>
          <a:lstStyle/>
          <a:p>
            <a:r>
              <a:rPr lang="en-AU" sz="2000" b="1" dirty="0"/>
              <a:t>https://www.ipart.nsw.gov.au/Home/Industries/Local-Government/For-Councils/Apply-for-a-special-variation-or-minimum-rate-increase</a:t>
            </a:r>
          </a:p>
        </p:txBody>
      </p:sp>
      <p:sp>
        <p:nvSpPr>
          <p:cNvPr id="5" name="TextBox 4"/>
          <p:cNvSpPr txBox="1"/>
          <p:nvPr/>
        </p:nvSpPr>
        <p:spPr>
          <a:xfrm>
            <a:off x="827584" y="2996952"/>
            <a:ext cx="7992888" cy="3416320"/>
          </a:xfrm>
          <a:prstGeom prst="rect">
            <a:avLst/>
          </a:prstGeom>
          <a:noFill/>
        </p:spPr>
        <p:txBody>
          <a:bodyPr wrap="square" rtlCol="0">
            <a:spAutoFit/>
          </a:bodyPr>
          <a:lstStyle/>
          <a:p>
            <a:r>
              <a:rPr lang="en-AU" dirty="0"/>
              <a:t>Stakeholders can also provide a submission by email from 11 February 2019 at </a:t>
            </a:r>
            <a:r>
              <a:rPr lang="en-AU" dirty="0">
                <a:hlinkClick r:id="rId2"/>
              </a:rPr>
              <a:t>localgovernment@ipart.nsw.gov.au</a:t>
            </a:r>
            <a:r>
              <a:rPr lang="en-AU" dirty="0"/>
              <a:t> or by post to:</a:t>
            </a:r>
          </a:p>
          <a:p>
            <a:r>
              <a:rPr lang="en-AU" dirty="0"/>
              <a:t>Local Government Team</a:t>
            </a:r>
            <a:br>
              <a:rPr lang="en-AU" dirty="0"/>
            </a:br>
            <a:r>
              <a:rPr lang="en-AU" dirty="0"/>
              <a:t>Independent Pricing and Regulatory Tribunal of NSW</a:t>
            </a:r>
            <a:br>
              <a:rPr lang="en-AU" dirty="0"/>
            </a:br>
            <a:r>
              <a:rPr lang="en-AU" dirty="0"/>
              <a:t>PO Box K35</a:t>
            </a:r>
            <a:br>
              <a:rPr lang="en-AU" dirty="0"/>
            </a:br>
            <a:r>
              <a:rPr lang="en-AU" dirty="0"/>
              <a:t>Haymarket Post Shop, NSW 1240 </a:t>
            </a:r>
          </a:p>
          <a:p>
            <a:endParaRPr lang="en-AU" dirty="0"/>
          </a:p>
          <a:p>
            <a:r>
              <a:rPr lang="en-AU" dirty="0"/>
              <a:t>Any enquiries regarding special variation or minimum rate applications should be directed to John Madden by email to </a:t>
            </a:r>
            <a:r>
              <a:rPr lang="en-AU" dirty="0">
                <a:hlinkClick r:id="rId3"/>
              </a:rPr>
              <a:t>John_Madden@ipart.nsw.gov.au</a:t>
            </a:r>
            <a:r>
              <a:rPr lang="en-AU" dirty="0"/>
              <a:t> or by phone on (02) 9113 7780.  For administrative enquiries contact </a:t>
            </a:r>
            <a:r>
              <a:rPr lang="en-AU" dirty="0">
                <a:hlinkClick r:id="rId2"/>
              </a:rPr>
              <a:t>localgovernment@ipart.nsw.gov.au</a:t>
            </a:r>
            <a:r>
              <a:rPr lang="en-AU" dirty="0"/>
              <a:t>.</a:t>
            </a:r>
          </a:p>
          <a:p>
            <a:endParaRPr lang="en-AU" dirty="0"/>
          </a:p>
        </p:txBody>
      </p:sp>
    </p:spTree>
    <p:extLst>
      <p:ext uri="{BB962C8B-B14F-4D97-AF65-F5344CB8AC3E}">
        <p14:creationId xmlns:p14="http://schemas.microsoft.com/office/powerpoint/2010/main" val="4291852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274638"/>
            <a:ext cx="6347048" cy="1143000"/>
          </a:xfrm>
        </p:spPr>
        <p:txBody>
          <a:bodyPr/>
          <a:lstStyle/>
          <a:p>
            <a:pPr algn="l"/>
            <a:r>
              <a:rPr lang="en-AU" dirty="0"/>
              <a:t>Having your say</a:t>
            </a:r>
          </a:p>
        </p:txBody>
      </p:sp>
      <p:sp>
        <p:nvSpPr>
          <p:cNvPr id="3" name="Content Placeholder 2">
            <a:extLst>
              <a:ext uri="{FF2B5EF4-FFF2-40B4-BE49-F238E27FC236}">
                <a16:creationId xmlns:a16="http://schemas.microsoft.com/office/drawing/2014/main" id="{DDD2FA96-90AA-40E0-B27E-123F714B69AB}"/>
              </a:ext>
            </a:extLst>
          </p:cNvPr>
          <p:cNvSpPr txBox="1">
            <a:spLocks/>
          </p:cNvSpPr>
          <p:nvPr/>
        </p:nvSpPr>
        <p:spPr>
          <a:xfrm>
            <a:off x="390364" y="1628800"/>
            <a:ext cx="8363272" cy="43924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t>It is important to listen to each other</a:t>
            </a:r>
          </a:p>
          <a:p>
            <a:r>
              <a:rPr lang="en-AU" dirty="0"/>
              <a:t>All opinions are welcome</a:t>
            </a:r>
          </a:p>
          <a:p>
            <a:r>
              <a:rPr lang="en-AU" dirty="0"/>
              <a:t>One person speaks at a time (five minutes max)</a:t>
            </a:r>
          </a:p>
          <a:p>
            <a:r>
              <a:rPr lang="en-AU" dirty="0"/>
              <a:t>We commit to respecting each other</a:t>
            </a:r>
          </a:p>
          <a:p>
            <a:r>
              <a:rPr lang="en-AU" dirty="0"/>
              <a:t>We commit to meaningful engagement</a:t>
            </a:r>
          </a:p>
          <a:p>
            <a:r>
              <a:rPr lang="en-AU" dirty="0"/>
              <a:t>Stay focussed on the topic</a:t>
            </a:r>
          </a:p>
          <a:p>
            <a:r>
              <a:rPr lang="en-AU" dirty="0"/>
              <a:t>Thanks for coming and having a say</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647281">
            <a:off x="6975107" y="4554509"/>
            <a:ext cx="2016000" cy="2016000"/>
          </a:xfrm>
          <a:prstGeom prst="rect">
            <a:avLst/>
          </a:prstGeom>
        </p:spPr>
      </p:pic>
    </p:spTree>
    <p:extLst>
      <p:ext uri="{BB962C8B-B14F-4D97-AF65-F5344CB8AC3E}">
        <p14:creationId xmlns:p14="http://schemas.microsoft.com/office/powerpoint/2010/main" val="3967055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2EFB5-4CF6-455E-B238-F601D1174A2D}"/>
              </a:ext>
            </a:extLst>
          </p:cNvPr>
          <p:cNvSpPr>
            <a:spLocks noGrp="1"/>
          </p:cNvSpPr>
          <p:nvPr>
            <p:ph type="ctrTitle"/>
          </p:nvPr>
        </p:nvSpPr>
        <p:spPr>
          <a:xfrm>
            <a:off x="1475656" y="116632"/>
            <a:ext cx="7052320" cy="1470025"/>
          </a:xfrm>
        </p:spPr>
        <p:txBody>
          <a:bodyPr>
            <a:noAutofit/>
          </a:bodyPr>
          <a:lstStyle/>
          <a:p>
            <a:pPr algn="l"/>
            <a:r>
              <a:rPr lang="en-AU" sz="5400" dirty="0"/>
              <a:t>Our plans for the future</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512" y="1916832"/>
            <a:ext cx="2880000" cy="3982067"/>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2160" y="1916832"/>
            <a:ext cx="2880000" cy="4072645"/>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4488" y="1916832"/>
            <a:ext cx="2880000" cy="4072273"/>
          </a:xfrm>
          <a:prstGeom prst="rect">
            <a:avLst/>
          </a:prstGeom>
        </p:spPr>
      </p:pic>
    </p:spTree>
    <p:extLst>
      <p:ext uri="{BB962C8B-B14F-4D97-AF65-F5344CB8AC3E}">
        <p14:creationId xmlns:p14="http://schemas.microsoft.com/office/powerpoint/2010/main" val="3917825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2EFB5-4CF6-455E-B238-F601D1174A2D}"/>
              </a:ext>
            </a:extLst>
          </p:cNvPr>
          <p:cNvSpPr>
            <a:spLocks noGrp="1"/>
          </p:cNvSpPr>
          <p:nvPr>
            <p:ph type="ctrTitle"/>
          </p:nvPr>
        </p:nvSpPr>
        <p:spPr>
          <a:xfrm>
            <a:off x="1475656" y="116632"/>
            <a:ext cx="7052320" cy="1470025"/>
          </a:xfrm>
        </p:spPr>
        <p:txBody>
          <a:bodyPr>
            <a:noAutofit/>
          </a:bodyPr>
          <a:lstStyle/>
          <a:p>
            <a:pPr algn="l"/>
            <a:r>
              <a:rPr lang="en-AU" sz="5400" dirty="0"/>
              <a:t>Our progress reports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91680" y="1916832"/>
            <a:ext cx="2875894" cy="4068000"/>
          </a:xfrm>
          <a:prstGeom prst="rect">
            <a:avLst/>
          </a:prstGeom>
          <a:ln w="12700">
            <a:solidFill>
              <a:schemeClr val="tx1"/>
            </a:solidFill>
          </a:ln>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8024" y="1916832"/>
            <a:ext cx="2879178" cy="4072645"/>
          </a:xfrm>
          <a:prstGeom prst="rect">
            <a:avLst/>
          </a:prstGeom>
          <a:ln w="12700">
            <a:solidFill>
              <a:schemeClr val="tx1"/>
            </a:solidFill>
          </a:ln>
        </p:spPr>
      </p:pic>
    </p:spTree>
    <p:extLst>
      <p:ext uri="{BB962C8B-B14F-4D97-AF65-F5344CB8AC3E}">
        <p14:creationId xmlns:p14="http://schemas.microsoft.com/office/powerpoint/2010/main" val="712295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94203" y="0"/>
            <a:ext cx="7186309" cy="6858000"/>
          </a:xfrm>
          <a:prstGeom prst="rect">
            <a:avLst/>
          </a:prstGeom>
        </p:spPr>
      </p:pic>
      <p:sp>
        <p:nvSpPr>
          <p:cNvPr id="6" name="TextBox 5"/>
          <p:cNvSpPr txBox="1"/>
          <p:nvPr/>
        </p:nvSpPr>
        <p:spPr>
          <a:xfrm>
            <a:off x="552326" y="1412776"/>
            <a:ext cx="861774" cy="4896544"/>
          </a:xfrm>
          <a:prstGeom prst="rect">
            <a:avLst/>
          </a:prstGeom>
          <a:noFill/>
        </p:spPr>
        <p:txBody>
          <a:bodyPr vert="vert270" wrap="square" rtlCol="0">
            <a:spAutoFit/>
          </a:bodyPr>
          <a:lstStyle/>
          <a:p>
            <a:r>
              <a:rPr lang="en-AU" sz="4400" dirty="0"/>
              <a:t>Community projects</a:t>
            </a:r>
          </a:p>
        </p:txBody>
      </p:sp>
    </p:spTree>
    <p:extLst>
      <p:ext uri="{BB962C8B-B14F-4D97-AF65-F5344CB8AC3E}">
        <p14:creationId xmlns:p14="http://schemas.microsoft.com/office/powerpoint/2010/main" val="230161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692097"/>
            <a:ext cx="7848872" cy="584775"/>
          </a:xfrm>
          <a:prstGeom prst="rect">
            <a:avLst/>
          </a:prstGeom>
          <a:noFill/>
        </p:spPr>
        <p:txBody>
          <a:bodyPr wrap="square" rtlCol="0">
            <a:spAutoFit/>
          </a:bodyPr>
          <a:lstStyle/>
          <a:p>
            <a:r>
              <a:rPr lang="en-AU" sz="1600" dirty="0"/>
              <a:t>Round 1 Stronger Country Community Fund (awarded in early 2018) yielded five successfully funded projects for Richmond Valley Council: </a:t>
            </a:r>
          </a:p>
        </p:txBody>
      </p:sp>
      <p:sp>
        <p:nvSpPr>
          <p:cNvPr id="3" name="TextBox 2"/>
          <p:cNvSpPr txBox="1"/>
          <p:nvPr/>
        </p:nvSpPr>
        <p:spPr>
          <a:xfrm>
            <a:off x="971600" y="2420888"/>
            <a:ext cx="7848872" cy="2862322"/>
          </a:xfrm>
          <a:prstGeom prst="rect">
            <a:avLst/>
          </a:prstGeom>
          <a:noFill/>
        </p:spPr>
        <p:txBody>
          <a:bodyPr wrap="square" numCol="2" spcCol="180000" rtlCol="0">
            <a:spAutoFit/>
          </a:bodyPr>
          <a:lstStyle/>
          <a:p>
            <a:pPr marL="342900" lvl="0" indent="-342900" algn="just">
              <a:buFont typeface="Arial" panose="020B0604020202020204" pitchFamily="34" charset="0"/>
              <a:buChar char="•"/>
            </a:pPr>
            <a:r>
              <a:rPr lang="en-AU" sz="2000" dirty="0"/>
              <a:t>$101,990 to complete the fitout of the clubhouse for Evans Head Tennis Clubhouse </a:t>
            </a:r>
          </a:p>
          <a:p>
            <a:pPr marL="342900" lvl="0" indent="-342900" algn="just">
              <a:buFont typeface="Arial" panose="020B0604020202020204" pitchFamily="34" charset="0"/>
              <a:buChar char="•"/>
            </a:pPr>
            <a:r>
              <a:rPr lang="en-AU" sz="2000" dirty="0"/>
              <a:t>$267,833 for a modern catering and amenities block at Casino Showground</a:t>
            </a:r>
          </a:p>
          <a:p>
            <a:pPr marL="342900" lvl="0" indent="-342900" algn="just">
              <a:buFont typeface="Arial" panose="020B0604020202020204" pitchFamily="34" charset="0"/>
              <a:buChar char="•"/>
            </a:pPr>
            <a:r>
              <a:rPr lang="en-AU" sz="2000" dirty="0"/>
              <a:t>$201,926 for 'Fit for Parks' - outdoor gyms for Crawford Square, Casino, and Evans Head riverside</a:t>
            </a:r>
          </a:p>
          <a:p>
            <a:pPr marL="342900" lvl="0" indent="-342900" algn="just">
              <a:buFont typeface="Arial" panose="020B0604020202020204" pitchFamily="34" charset="0"/>
              <a:buChar char="•"/>
            </a:pPr>
            <a:r>
              <a:rPr lang="en-AU" sz="2000" dirty="0"/>
              <a:t>$152,028 for stage one for the revitalisation of Casino Civic Hall</a:t>
            </a:r>
          </a:p>
          <a:p>
            <a:pPr marL="342900" lvl="0" indent="-342900" algn="just">
              <a:buFont typeface="Arial" panose="020B0604020202020204" pitchFamily="34" charset="0"/>
              <a:buChar char="•"/>
            </a:pPr>
            <a:r>
              <a:rPr lang="en-AU" sz="2000" dirty="0"/>
              <a:t>$131,785 to upgrade the Broadwater outdoor youth space and park</a:t>
            </a:r>
          </a:p>
          <a:p>
            <a:pPr algn="just"/>
            <a:endParaRPr lang="en-AU" sz="2000" b="1" dirty="0"/>
          </a:p>
          <a:p>
            <a:pPr lvl="1" algn="just"/>
            <a:r>
              <a:rPr lang="en-AU" sz="2000" b="1" dirty="0"/>
              <a:t>Total: $855,562</a:t>
            </a:r>
          </a:p>
        </p:txBody>
      </p:sp>
      <p:sp>
        <p:nvSpPr>
          <p:cNvPr id="7" name="Title 1">
            <a:extLst>
              <a:ext uri="{FF2B5EF4-FFF2-40B4-BE49-F238E27FC236}">
                <a16:creationId xmlns:a16="http://schemas.microsoft.com/office/drawing/2014/main" id="{0E72EFB5-4CF6-455E-B238-F601D1174A2D}"/>
              </a:ext>
            </a:extLst>
          </p:cNvPr>
          <p:cNvSpPr>
            <a:spLocks noGrp="1"/>
          </p:cNvSpPr>
          <p:nvPr>
            <p:ph type="ctrTitle"/>
          </p:nvPr>
        </p:nvSpPr>
        <p:spPr>
          <a:xfrm>
            <a:off x="1475656" y="116632"/>
            <a:ext cx="7052320" cy="1470025"/>
          </a:xfrm>
        </p:spPr>
        <p:txBody>
          <a:bodyPr>
            <a:noAutofit/>
          </a:bodyPr>
          <a:lstStyle/>
          <a:p>
            <a:pPr algn="l"/>
            <a:r>
              <a:rPr lang="en-AU" sz="5000" dirty="0"/>
              <a:t>SCCF – government grants</a:t>
            </a:r>
          </a:p>
        </p:txBody>
      </p:sp>
    </p:spTree>
    <p:extLst>
      <p:ext uri="{BB962C8B-B14F-4D97-AF65-F5344CB8AC3E}">
        <p14:creationId xmlns:p14="http://schemas.microsoft.com/office/powerpoint/2010/main" val="3015422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620089"/>
            <a:ext cx="7848872" cy="584775"/>
          </a:xfrm>
          <a:prstGeom prst="rect">
            <a:avLst/>
          </a:prstGeom>
          <a:noFill/>
        </p:spPr>
        <p:txBody>
          <a:bodyPr wrap="square" rtlCol="0">
            <a:spAutoFit/>
          </a:bodyPr>
          <a:lstStyle/>
          <a:p>
            <a:r>
              <a:rPr lang="en-AU" sz="1600" dirty="0"/>
              <a:t>Round 2 Stronger Country Community Fund (awarded in late 2018) saw six successfully funded projects for Richmond Valley Council:</a:t>
            </a:r>
          </a:p>
        </p:txBody>
      </p:sp>
      <p:sp>
        <p:nvSpPr>
          <p:cNvPr id="3" name="TextBox 2"/>
          <p:cNvSpPr txBox="1"/>
          <p:nvPr/>
        </p:nvSpPr>
        <p:spPr>
          <a:xfrm>
            <a:off x="971600" y="2420888"/>
            <a:ext cx="7848872" cy="3785652"/>
          </a:xfrm>
          <a:prstGeom prst="rect">
            <a:avLst/>
          </a:prstGeom>
          <a:noFill/>
        </p:spPr>
        <p:txBody>
          <a:bodyPr wrap="square" numCol="2" spcCol="180000" rtlCol="0">
            <a:spAutoFit/>
          </a:bodyPr>
          <a:lstStyle/>
          <a:p>
            <a:pPr marL="342900" lvl="0" indent="-342900">
              <a:buFont typeface="Arial" panose="020B0604020202020204" pitchFamily="34" charset="0"/>
              <a:buChar char="•"/>
            </a:pPr>
            <a:r>
              <a:rPr lang="en-AU" sz="2000" dirty="0"/>
              <a:t>$551,776 for Woodburn Riverside Park playground and central hub Area</a:t>
            </a:r>
          </a:p>
          <a:p>
            <a:pPr marL="342900" lvl="0" indent="-342900">
              <a:buFont typeface="Arial" panose="020B0604020202020204" pitchFamily="34" charset="0"/>
              <a:buChar char="•"/>
            </a:pPr>
            <a:r>
              <a:rPr lang="en-AU" sz="2000" dirty="0"/>
              <a:t>$309,884 for Stan Payne Oval sporting facility enhancement with grandstand upgrade and security bollards</a:t>
            </a:r>
          </a:p>
          <a:p>
            <a:pPr marL="342900" lvl="0" indent="-342900">
              <a:buFont typeface="Arial" panose="020B0604020202020204" pitchFamily="34" charset="0"/>
              <a:buChar char="•"/>
            </a:pPr>
            <a:r>
              <a:rPr lang="en-AU" sz="2000" dirty="0"/>
              <a:t>$185,765 for Evans Head Main Beach access enhancement</a:t>
            </a:r>
          </a:p>
          <a:p>
            <a:pPr marL="342900" lvl="0" indent="-342900">
              <a:buFont typeface="Arial" panose="020B0604020202020204" pitchFamily="34" charset="0"/>
              <a:buChar char="•"/>
            </a:pPr>
            <a:r>
              <a:rPr lang="en-AU" sz="2000" dirty="0"/>
              <a:t>$479,717 for Queen Elizabeth Park sporting complex enhancement </a:t>
            </a:r>
          </a:p>
          <a:p>
            <a:pPr marL="342900" lvl="0" indent="-342900">
              <a:buFont typeface="Arial" panose="020B0604020202020204" pitchFamily="34" charset="0"/>
              <a:buChar char="•"/>
            </a:pPr>
            <a:r>
              <a:rPr lang="en-AU" sz="2000" dirty="0"/>
              <a:t>$95,053 for Coraki Hockey Club training facilities – Windsor Park revitalisation </a:t>
            </a:r>
          </a:p>
          <a:p>
            <a:pPr marL="342900" lvl="0" indent="-342900">
              <a:buFont typeface="Arial" panose="020B0604020202020204" pitchFamily="34" charset="0"/>
              <a:buChar char="•"/>
            </a:pPr>
            <a:r>
              <a:rPr lang="en-AU" sz="2000" dirty="0"/>
              <a:t>$98,714 for Woodburn Recreation Oval enhancement of sporting facilities </a:t>
            </a:r>
          </a:p>
          <a:p>
            <a:r>
              <a:rPr lang="en-AU" sz="2000" dirty="0"/>
              <a:t> </a:t>
            </a:r>
          </a:p>
          <a:p>
            <a:r>
              <a:rPr lang="en-AU" sz="2000" dirty="0"/>
              <a:t> </a:t>
            </a:r>
          </a:p>
          <a:p>
            <a:pPr lvl="1"/>
            <a:r>
              <a:rPr lang="en-AU" sz="2000" b="1" dirty="0"/>
              <a:t>Total: $1,720,909</a:t>
            </a:r>
          </a:p>
        </p:txBody>
      </p:sp>
      <p:sp>
        <p:nvSpPr>
          <p:cNvPr id="7" name="Title 1">
            <a:extLst>
              <a:ext uri="{FF2B5EF4-FFF2-40B4-BE49-F238E27FC236}">
                <a16:creationId xmlns:a16="http://schemas.microsoft.com/office/drawing/2014/main" id="{0E72EFB5-4CF6-455E-B238-F601D1174A2D}"/>
              </a:ext>
            </a:extLst>
          </p:cNvPr>
          <p:cNvSpPr>
            <a:spLocks noGrp="1"/>
          </p:cNvSpPr>
          <p:nvPr>
            <p:ph type="ctrTitle"/>
          </p:nvPr>
        </p:nvSpPr>
        <p:spPr>
          <a:xfrm>
            <a:off x="1475656" y="116632"/>
            <a:ext cx="7052320" cy="1470025"/>
          </a:xfrm>
        </p:spPr>
        <p:txBody>
          <a:bodyPr>
            <a:noAutofit/>
          </a:bodyPr>
          <a:lstStyle/>
          <a:p>
            <a:pPr algn="l"/>
            <a:r>
              <a:rPr lang="en-AU" sz="5000" dirty="0"/>
              <a:t>SCCF – government grants</a:t>
            </a:r>
          </a:p>
        </p:txBody>
      </p:sp>
    </p:spTree>
    <p:extLst>
      <p:ext uri="{BB962C8B-B14F-4D97-AF65-F5344CB8AC3E}">
        <p14:creationId xmlns:p14="http://schemas.microsoft.com/office/powerpoint/2010/main" val="795975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AEAF1-D2A4-4D1C-BFD2-E3FE4F723E73}"/>
              </a:ext>
            </a:extLst>
          </p:cNvPr>
          <p:cNvSpPr>
            <a:spLocks noGrp="1"/>
          </p:cNvSpPr>
          <p:nvPr>
            <p:ph type="ctrTitle"/>
          </p:nvPr>
        </p:nvSpPr>
        <p:spPr>
          <a:xfrm>
            <a:off x="1331640" y="404664"/>
            <a:ext cx="7772400" cy="1470025"/>
          </a:xfrm>
        </p:spPr>
        <p:txBody>
          <a:bodyPr/>
          <a:lstStyle/>
          <a:p>
            <a:pPr algn="l"/>
            <a:r>
              <a:rPr lang="en-AU" dirty="0"/>
              <a:t>Where does our rates revenue come from? </a:t>
            </a:r>
          </a:p>
        </p:txBody>
      </p:sp>
      <p:sp>
        <p:nvSpPr>
          <p:cNvPr id="3" name="Subtitle 2">
            <a:extLst>
              <a:ext uri="{FF2B5EF4-FFF2-40B4-BE49-F238E27FC236}">
                <a16:creationId xmlns:a16="http://schemas.microsoft.com/office/drawing/2014/main" id="{3A5C08A3-46F0-4A09-A22F-9B833F649943}"/>
              </a:ext>
            </a:extLst>
          </p:cNvPr>
          <p:cNvSpPr>
            <a:spLocks noGrp="1"/>
          </p:cNvSpPr>
          <p:nvPr>
            <p:ph type="subTitle" idx="1"/>
          </p:nvPr>
        </p:nvSpPr>
        <p:spPr>
          <a:xfrm>
            <a:off x="539552" y="2564904"/>
            <a:ext cx="8136904" cy="3240360"/>
          </a:xfrm>
        </p:spPr>
        <p:txBody>
          <a:bodyPr>
            <a:normAutofit fontScale="92500"/>
          </a:bodyPr>
          <a:lstStyle/>
          <a:p>
            <a:pPr marL="457200" indent="-457200" algn="l">
              <a:buFont typeface="Arial" panose="020B0604020202020204" pitchFamily="34" charset="0"/>
              <a:buChar char="•"/>
            </a:pPr>
            <a:r>
              <a:rPr lang="en-AU" dirty="0">
                <a:solidFill>
                  <a:schemeClr val="tx1"/>
                </a:solidFill>
                <a:latin typeface="+mj-lt"/>
              </a:rPr>
              <a:t>Total annual revenue in 2018/19 is $55.5 million</a:t>
            </a:r>
          </a:p>
          <a:p>
            <a:pPr marL="457200" indent="-457200" algn="l">
              <a:buFont typeface="Arial" panose="020B0604020202020204" pitchFamily="34" charset="0"/>
              <a:buChar char="•"/>
            </a:pPr>
            <a:r>
              <a:rPr lang="en-AU" dirty="0">
                <a:solidFill>
                  <a:schemeClr val="tx1"/>
                </a:solidFill>
                <a:latin typeface="+mj-lt"/>
              </a:rPr>
              <a:t>Total rates revenue in 2018/19 is $12.4 million</a:t>
            </a:r>
          </a:p>
          <a:p>
            <a:pPr marL="914400" lvl="1" indent="-457200" algn="l">
              <a:buFont typeface="Courier New" panose="02070309020205020404" pitchFamily="49" charset="0"/>
              <a:buChar char="o"/>
            </a:pPr>
            <a:r>
              <a:rPr lang="en-AU" dirty="0">
                <a:solidFill>
                  <a:schemeClr val="tx1"/>
                </a:solidFill>
                <a:latin typeface="+mj-lt"/>
              </a:rPr>
              <a:t>Casino &amp; surrounds 60%</a:t>
            </a:r>
          </a:p>
          <a:p>
            <a:pPr marL="914400" lvl="1" indent="-457200" algn="l">
              <a:buFont typeface="Courier New" panose="02070309020205020404" pitchFamily="49" charset="0"/>
              <a:buChar char="o"/>
            </a:pPr>
            <a:r>
              <a:rPr lang="en-AU" dirty="0">
                <a:solidFill>
                  <a:schemeClr val="tx1"/>
                </a:solidFill>
                <a:latin typeface="+mj-lt"/>
              </a:rPr>
              <a:t>Evans Head &amp; surrounds 20%</a:t>
            </a:r>
          </a:p>
          <a:p>
            <a:pPr marL="914400" lvl="1" indent="-457200" algn="l">
              <a:buFont typeface="Courier New" panose="02070309020205020404" pitchFamily="49" charset="0"/>
              <a:buChar char="o"/>
            </a:pPr>
            <a:r>
              <a:rPr lang="en-AU" dirty="0">
                <a:solidFill>
                  <a:schemeClr val="tx1"/>
                </a:solidFill>
                <a:latin typeface="+mj-lt"/>
              </a:rPr>
              <a:t>Other towns/villages and rural areas 20%</a:t>
            </a:r>
          </a:p>
          <a:p>
            <a:pPr marL="914400" lvl="1" indent="-457200" algn="l">
              <a:buFont typeface="Courier New" panose="02070309020205020404" pitchFamily="49" charset="0"/>
              <a:buChar char="o"/>
            </a:pPr>
            <a:endParaRPr lang="en-AU" dirty="0">
              <a:solidFill>
                <a:schemeClr val="tx1"/>
              </a:solidFill>
              <a:latin typeface="+mj-lt"/>
            </a:endParaRPr>
          </a:p>
          <a:p>
            <a:endParaRPr lang="en-AU" dirty="0">
              <a:solidFill>
                <a:schemeClr val="tx1"/>
              </a:solidFill>
              <a:latin typeface="+mj-lt"/>
            </a:endParaRPr>
          </a:p>
        </p:txBody>
      </p:sp>
    </p:spTree>
    <p:extLst>
      <p:ext uri="{BB962C8B-B14F-4D97-AF65-F5344CB8AC3E}">
        <p14:creationId xmlns:p14="http://schemas.microsoft.com/office/powerpoint/2010/main" val="975637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72EFB5-4CF6-455E-B238-F601D1174A2D}"/>
              </a:ext>
            </a:extLst>
          </p:cNvPr>
          <p:cNvSpPr>
            <a:spLocks noGrp="1"/>
          </p:cNvSpPr>
          <p:nvPr>
            <p:ph type="ctrTitle"/>
          </p:nvPr>
        </p:nvSpPr>
        <p:spPr>
          <a:xfrm>
            <a:off x="1547664" y="260649"/>
            <a:ext cx="7052320" cy="936104"/>
          </a:xfrm>
        </p:spPr>
        <p:txBody>
          <a:bodyPr>
            <a:noAutofit/>
          </a:bodyPr>
          <a:lstStyle/>
          <a:p>
            <a:pPr algn="l"/>
            <a:r>
              <a:rPr lang="en-AU" sz="4000" dirty="0"/>
              <a:t>Council revenue sources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59" y="1628800"/>
            <a:ext cx="8009482" cy="4724010"/>
          </a:xfrm>
          <a:prstGeom prst="rect">
            <a:avLst/>
          </a:prstGeom>
        </p:spPr>
      </p:pic>
    </p:spTree>
    <p:extLst>
      <p:ext uri="{BB962C8B-B14F-4D97-AF65-F5344CB8AC3E}">
        <p14:creationId xmlns:p14="http://schemas.microsoft.com/office/powerpoint/2010/main" val="1992668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8591</TotalTime>
  <Words>1089</Words>
  <Application>Microsoft Office PowerPoint</Application>
  <PresentationFormat>On-screen Show (4:3)</PresentationFormat>
  <Paragraphs>259</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Courier New</vt:lpstr>
      <vt:lpstr>Times New Roman</vt:lpstr>
      <vt:lpstr>Wingdings</vt:lpstr>
      <vt:lpstr>Office Theme</vt:lpstr>
      <vt:lpstr>PowerPoint Presentation</vt:lpstr>
      <vt:lpstr>Agenda</vt:lpstr>
      <vt:lpstr>Our plans for the future</vt:lpstr>
      <vt:lpstr>Our progress reports</vt:lpstr>
      <vt:lpstr>PowerPoint Presentation</vt:lpstr>
      <vt:lpstr>SCCF – government grants</vt:lpstr>
      <vt:lpstr>SCCF – government grants</vt:lpstr>
      <vt:lpstr>Where does our rates revenue come from? </vt:lpstr>
      <vt:lpstr>Council revenue sources</vt:lpstr>
      <vt:lpstr>PowerPoint Presentation</vt:lpstr>
      <vt:lpstr>2014/15 – 2018/19 5 year SRV highlights</vt:lpstr>
      <vt:lpstr>2014-15/2018-19 SRV projects</vt:lpstr>
      <vt:lpstr>2014-15/2018-19 SRV projects</vt:lpstr>
      <vt:lpstr>2014-15/2018-19 SRV projects</vt:lpstr>
      <vt:lpstr>PowerPoint Presentation</vt:lpstr>
      <vt:lpstr>Northern Rivers Councils Comparisons</vt:lpstr>
      <vt:lpstr>Northern Rivers Councils Comparison</vt:lpstr>
      <vt:lpstr>Northern Rivers Councils Comparison</vt:lpstr>
      <vt:lpstr>What is the rate peg?</vt:lpstr>
      <vt:lpstr>Why we need another SRV</vt:lpstr>
      <vt:lpstr>Indicative annual impact 2019-2021</vt:lpstr>
      <vt:lpstr>Indicative annual impact 2021-2023</vt:lpstr>
      <vt:lpstr>Cumulative totals 2019-2020 to 2022-2023</vt:lpstr>
      <vt:lpstr>How will the SRV be spent?</vt:lpstr>
      <vt:lpstr>Community consultation</vt:lpstr>
      <vt:lpstr>What happens next?</vt:lpstr>
      <vt:lpstr>IPART contact details Independent Pricing and Regulatory Tribunal of NSW</vt:lpstr>
      <vt:lpstr>Having your say</vt:lpstr>
    </vt:vector>
  </TitlesOfParts>
  <Company>Richmond Valley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Richmond Valley Council Corporate Induction</dc:title>
  <dc:creator>sharond</dc:creator>
  <cp:lastModifiedBy>Hamish Broome</cp:lastModifiedBy>
  <cp:revision>294</cp:revision>
  <cp:lastPrinted>2019-02-04T04:45:47Z</cp:lastPrinted>
  <dcterms:created xsi:type="dcterms:W3CDTF">2014-08-07T03:42:03Z</dcterms:created>
  <dcterms:modified xsi:type="dcterms:W3CDTF">2019-02-15T02:21:55Z</dcterms:modified>
</cp:coreProperties>
</file>